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5.xml" ContentType="application/vnd.openxmlformats-officedocument.presentationml.comments+xml"/>
  <Override PartName="/ppt/notesSlides/notesSlide37.xml" ContentType="application/vnd.openxmlformats-officedocument.presentationml.notesSlide+xml"/>
  <Override PartName="/ppt/comments/comment6.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comment7.xml" ContentType="application/vnd.openxmlformats-officedocument.presentationml.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5"/>
  </p:sldMasterIdLst>
  <p:notesMasterIdLst>
    <p:notesMasterId r:id="rId54"/>
  </p:notesMasterIdLst>
  <p:sldIdLst>
    <p:sldId id="356" r:id="rId6"/>
    <p:sldId id="357" r:id="rId7"/>
    <p:sldId id="309" r:id="rId8"/>
    <p:sldId id="35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61"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4" r:id="rId44"/>
    <p:sldId id="345" r:id="rId45"/>
    <p:sldId id="346" r:id="rId46"/>
    <p:sldId id="347" r:id="rId47"/>
    <p:sldId id="348" r:id="rId48"/>
    <p:sldId id="349" r:id="rId49"/>
    <p:sldId id="350" r:id="rId50"/>
    <p:sldId id="360" r:id="rId51"/>
    <p:sldId id="351" r:id="rId52"/>
    <p:sldId id="352" r:id="rId53"/>
  </p:sldIdLst>
  <p:sldSz cx="12192000" cy="6858000"/>
  <p:notesSz cx="6858000" cy="9144000"/>
  <p:embeddedFontLst>
    <p:embeddedFont>
      <p:font typeface="Arial Narrow" panose="020B0606020202030204" pitchFamily="3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Noto Sans" panose="020B0502040504020204" pitchFamily="34" charset="0"/>
      <p:regular r:id="rId63"/>
      <p:bold r:id="rId64"/>
      <p:italic r:id="rId65"/>
      <p:boldItalic r:id="rId66"/>
    </p:embeddedFont>
    <p:embeddedFont>
      <p:font typeface="Quattrocento Sans" panose="020B0604020202020204" charset="0"/>
      <p:regular r:id="rId67"/>
      <p:bold r:id="rId68"/>
      <p:italic r:id="rId69"/>
      <p:boldItalic r:id="rId70"/>
    </p:embeddedFont>
    <p:embeddedFont>
      <p:font typeface="Roboto" panose="02000000000000000000" pitchFamily="2" charset="0"/>
      <p:regular r:id="rId71"/>
      <p:bold r:id="rId72"/>
      <p:italic r:id="rId73"/>
      <p:boldItalic r:id="rId74"/>
    </p:embeddedFont>
    <p:embeddedFont>
      <p:font typeface="Segoe UI" panose="020B0502040204020203" pitchFamily="3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formation for the trainer" id="{5821A019-22F1-49C5-B6E7-696FD92FCB97}">
          <p14:sldIdLst>
            <p14:sldId id="356"/>
            <p14:sldId id="357"/>
          </p14:sldIdLst>
        </p14:section>
        <p14:section name="START training" id="{138D989A-9205-4061-BA6F-6AFB165A3DD9}">
          <p14:sldIdLst>
            <p14:sldId id="309"/>
          </p14:sldIdLst>
        </p14:section>
        <p14:section name="Introduction" id="{B24252EF-5DDC-469D-967F-6FE28C362E9C}">
          <p14:sldIdLst>
            <p14:sldId id="359"/>
          </p14:sldIdLst>
        </p14:section>
        <p14:section name="Recap" id="{49D6B11B-5839-4ACC-9896-62061AC89940}">
          <p14:sldIdLst>
            <p14:sldId id="310"/>
            <p14:sldId id="311"/>
            <p14:sldId id="312"/>
            <p14:sldId id="313"/>
            <p14:sldId id="314"/>
            <p14:sldId id="315"/>
            <p14:sldId id="316"/>
            <p14:sldId id="317"/>
          </p14:sldIdLst>
        </p14:section>
        <p14:section name="Step E" id="{0144C1D3-3689-40F3-A36D-8403317C29E9}">
          <p14:sldIdLst>
            <p14:sldId id="318"/>
            <p14:sldId id="319"/>
            <p14:sldId id="320"/>
            <p14:sldId id="321"/>
            <p14:sldId id="322"/>
            <p14:sldId id="323"/>
            <p14:sldId id="324"/>
            <p14:sldId id="325"/>
            <p14:sldId id="326"/>
            <p14:sldId id="327"/>
            <p14:sldId id="328"/>
            <p14:sldId id="361"/>
            <p14:sldId id="329"/>
            <p14:sldId id="330"/>
            <p14:sldId id="331"/>
            <p14:sldId id="332"/>
            <p14:sldId id="333"/>
            <p14:sldId id="334"/>
            <p14:sldId id="335"/>
            <p14:sldId id="336"/>
            <p14:sldId id="337"/>
          </p14:sldIdLst>
        </p14:section>
        <p14:section name="Step F" id="{DE023500-C4C8-4C7B-B1DD-9D9CAB5BB53F}">
          <p14:sldIdLst>
            <p14:sldId id="338"/>
            <p14:sldId id="339"/>
            <p14:sldId id="340"/>
            <p14:sldId id="341"/>
            <p14:sldId id="342"/>
          </p14:sldIdLst>
        </p14:section>
        <p14:section name="Step G" id="{718A9ED5-CD0C-41A0-9EFF-8BF0CD13A6C8}">
          <p14:sldIdLst>
            <p14:sldId id="344"/>
            <p14:sldId id="345"/>
            <p14:sldId id="346"/>
            <p14:sldId id="347"/>
            <p14:sldId id="348"/>
            <p14:sldId id="349"/>
            <p14:sldId id="350"/>
          </p14:sldIdLst>
        </p14:section>
        <p14:section name="Unit summary" id="{5CD43FFF-A93D-49AB-BB66-9992E7D407B1}">
          <p14:sldIdLst>
            <p14:sldId id="360"/>
          </p14:sldIdLst>
        </p14:section>
        <p14:section name="Closure" id="{7935FE43-BD94-450A-99F4-33757A0E204A}">
          <p14:sldIdLst>
            <p14:sldId id="351"/>
            <p14:sldId id="35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esco Baldi" initials="" lastIdx="5" clrIdx="0"/>
  <p:cmAuthor id="7" name="Bonenkamp, N.E.J. (Noortje)" initials="BN(" lastIdx="3" clrIdx="7">
    <p:extLst>
      <p:ext uri="{19B8F6BF-5375-455C-9EA6-DF929625EA0E}">
        <p15:presenceInfo xmlns:p15="http://schemas.microsoft.com/office/powerpoint/2012/main" userId="S::noortje.bonenkamp@tno.nl::ae9216c6-8555-4543-acec-7fa3b5fa5b49" providerId="AD"/>
      </p:ext>
    </p:extLst>
  </p:cmAuthor>
  <p:cmAuthor id="1" name="Francesca Zamboni" initials="" lastIdx="1" clrIdx="1"/>
  <p:cmAuthor id="8" name="Hermans, L.M. (Laurie)" initials="HL(" lastIdx="11" clrIdx="8">
    <p:extLst>
      <p:ext uri="{19B8F6BF-5375-455C-9EA6-DF929625EA0E}">
        <p15:presenceInfo xmlns:p15="http://schemas.microsoft.com/office/powerpoint/2012/main" userId="S::laurie.hermans@tno.nl::1770d95c-0f90-4c9b-8767-1d90d954d849" providerId="AD"/>
      </p:ext>
    </p:extLst>
  </p:cmAuthor>
  <p:cmAuthor id="2" name="Brunsting, S. (Suzanne)" initials="" lastIdx="6" clrIdx="2"/>
  <p:cmAuthor id="9" name="Greco, A. (Angela)" initials="GA(" lastIdx="8" clrIdx="9">
    <p:extLst>
      <p:ext uri="{19B8F6BF-5375-455C-9EA6-DF929625EA0E}">
        <p15:presenceInfo xmlns:p15="http://schemas.microsoft.com/office/powerpoint/2012/main" userId="S::angela.greco@tno.nl::efd9182e-7e05-4734-8137-a5e585736b34" providerId="AD"/>
      </p:ext>
    </p:extLst>
  </p:cmAuthor>
  <p:cmAuthor id="3" name="Kamphuis, V. (Vincent)" initials="" lastIdx="1" clrIdx="3"/>
  <p:cmAuthor id="4" name="Meijer, Hans (TNOPartners)" initials="" lastIdx="2" clrIdx="4"/>
  <p:cmAuthor id="5" name="Hermans, L.M. (Laurie)" initials="" lastIdx="2" clrIdx="5"/>
  <p:cmAuthor id="6" name="Bonenkamp, N.E.J. (Noortje)" initials=""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8EAAA-59E2-4A50-AE41-883828C63E35}" v="8" dt="2022-02-24T10:26:06.159"/>
  </p1510:revLst>
</p1510:revInfo>
</file>

<file path=ppt/tableStyles.xml><?xml version="1.0" encoding="utf-8"?>
<a:tblStyleLst xmlns:a="http://schemas.openxmlformats.org/drawingml/2006/main" def="{CCF19553-0C20-435E-A2EA-EFDDF2E0E0C5}">
  <a:tblStyle styleId="{CCF19553-0C20-435E-A2EA-EFDDF2E0E0C5}" styleName="Table_0">
    <a:wholeTbl>
      <a:tcTxStyle b="off" i="off">
        <a:font>
          <a:latin typeface="Noto Sans"/>
          <a:ea typeface="Noto Sans"/>
          <a:cs typeface="Noto Sans"/>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Noto Sans"/>
          <a:ea typeface="Noto Sans"/>
          <a:cs typeface="Noto Sans"/>
        </a:font>
        <a:schemeClr val="lt1"/>
      </a:tcTxStyle>
      <a:tcStyle>
        <a:tcBdr/>
        <a:fill>
          <a:solidFill>
            <a:schemeClr val="accent1"/>
          </a:solidFill>
        </a:fill>
      </a:tcStyle>
    </a:firstRow>
    <a:neCell>
      <a:tcTxStyle b="off" i="off"/>
      <a:tcStyle>
        <a:tcBdr/>
      </a:tcStyle>
    </a:neCell>
    <a:nwCell>
      <a:tcTxStyle b="off" i="off"/>
      <a:tcStyle>
        <a:tcBdr/>
      </a:tcStyle>
    </a:nwCell>
  </a:tblStyle>
  <a:tblStyle styleId="{2CAF9FE2-1EE0-4730-A8FB-7C8430C7B69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F0"/>
          </a:solidFill>
        </a:fill>
      </a:tcStyle>
    </a:wholeTbl>
    <a:band1H>
      <a:tcTxStyle/>
      <a:tcStyle>
        <a:tcBdr/>
        <a:fill>
          <a:solidFill>
            <a:srgbClr val="CACFDF"/>
          </a:solidFill>
        </a:fill>
      </a:tcStyle>
    </a:band1H>
    <a:band2H>
      <a:tcTxStyle/>
      <a:tcStyle>
        <a:tcBdr/>
      </a:tcStyle>
    </a:band2H>
    <a:band1V>
      <a:tcTxStyle/>
      <a:tcStyle>
        <a:tcBdr/>
        <a:fill>
          <a:solidFill>
            <a:srgbClr val="CACFD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0141" autoAdjust="0"/>
  </p:normalViewPr>
  <p:slideViewPr>
    <p:cSldViewPr snapToGrid="0">
      <p:cViewPr varScale="1">
        <p:scale>
          <a:sx n="52" d="100"/>
          <a:sy n="52" d="100"/>
        </p:scale>
        <p:origin x="1530" y="72"/>
      </p:cViewPr>
      <p:guideLst>
        <p:guide orient="horz" pos="2160"/>
        <p:guide pos="3840"/>
      </p:guideLst>
    </p:cSldViewPr>
  </p:slideViewPr>
  <p:outlineViewPr>
    <p:cViewPr>
      <p:scale>
        <a:sx n="33" d="100"/>
        <a:sy n="33" d="100"/>
      </p:scale>
      <p:origin x="0" y="-32420"/>
    </p:cViewPr>
  </p:outlineViewPr>
  <p:notesTextViewPr>
    <p:cViewPr>
      <p:scale>
        <a:sx n="100" d="100"/>
        <a:sy n="100" d="100"/>
      </p:scale>
      <p:origin x="0" y="0"/>
    </p:cViewPr>
  </p:notesTextViewPr>
  <p:sorterViewPr>
    <p:cViewPr varScale="1">
      <p:scale>
        <a:sx n="1" d="1"/>
        <a:sy n="1" d="1"/>
      </p:scale>
      <p:origin x="0" y="-1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9.fntdata"/><Relationship Id="rId68" Type="http://schemas.openxmlformats.org/officeDocument/2006/relationships/font" Target="fonts/font14.fntdata"/><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8.fntdata"/><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2.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12.fntdata"/><Relationship Id="rId61" Type="http://schemas.openxmlformats.org/officeDocument/2006/relationships/font" Target="fonts/font7.fntdata"/><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enkamp, N.E.J. (Noortje)" userId="ae9216c6-8555-4543-acec-7fa3b5fa5b49" providerId="ADAL" clId="{7738EAAA-59E2-4A50-AE41-883828C63E35}"/>
    <pc:docChg chg="custSel modSld">
      <pc:chgData name="Bonenkamp, N.E.J. (Noortje)" userId="ae9216c6-8555-4543-acec-7fa3b5fa5b49" providerId="ADAL" clId="{7738EAAA-59E2-4A50-AE41-883828C63E35}" dt="2022-02-24T10:26:25.352" v="448" actId="1076"/>
      <pc:docMkLst>
        <pc:docMk/>
      </pc:docMkLst>
      <pc:sldChg chg="modSp mod modNotesTx">
        <pc:chgData name="Bonenkamp, N.E.J. (Noortje)" userId="ae9216c6-8555-4543-acec-7fa3b5fa5b49" providerId="ADAL" clId="{7738EAAA-59E2-4A50-AE41-883828C63E35}" dt="2022-02-22T10:04:42.805" v="15"/>
        <pc:sldMkLst>
          <pc:docMk/>
          <pc:sldMk cId="0" sldId="329"/>
        </pc:sldMkLst>
        <pc:spChg chg="mod">
          <ac:chgData name="Bonenkamp, N.E.J. (Noortje)" userId="ae9216c6-8555-4543-acec-7fa3b5fa5b49" providerId="ADAL" clId="{7738EAAA-59E2-4A50-AE41-883828C63E35}" dt="2022-02-22T10:04:36.436" v="13" actId="20577"/>
          <ac:spMkLst>
            <pc:docMk/>
            <pc:sldMk cId="0" sldId="329"/>
            <ac:spMk id="1470" creationId="{00000000-0000-0000-0000-000000000000}"/>
          </ac:spMkLst>
        </pc:spChg>
      </pc:sldChg>
      <pc:sldChg chg="addSp delSp modSp mod modNotesTx">
        <pc:chgData name="Bonenkamp, N.E.J. (Noortje)" userId="ae9216c6-8555-4543-acec-7fa3b5fa5b49" providerId="ADAL" clId="{7738EAAA-59E2-4A50-AE41-883828C63E35}" dt="2022-02-24T10:26:25.352" v="448" actId="1076"/>
        <pc:sldMkLst>
          <pc:docMk/>
          <pc:sldMk cId="0" sldId="331"/>
        </pc:sldMkLst>
        <pc:graphicFrameChg chg="add del mod">
          <ac:chgData name="Bonenkamp, N.E.J. (Noortje)" userId="ae9216c6-8555-4543-acec-7fa3b5fa5b49" providerId="ADAL" clId="{7738EAAA-59E2-4A50-AE41-883828C63E35}" dt="2022-02-24T10:24:47.670" v="418"/>
          <ac:graphicFrameMkLst>
            <pc:docMk/>
            <pc:sldMk cId="0" sldId="331"/>
            <ac:graphicFrameMk id="2" creationId="{E2A980E1-64D6-4942-9500-0E0A8584350B}"/>
          </ac:graphicFrameMkLst>
        </pc:graphicFrameChg>
        <pc:graphicFrameChg chg="add mod modGraphic">
          <ac:chgData name="Bonenkamp, N.E.J. (Noortje)" userId="ae9216c6-8555-4543-acec-7fa3b5fa5b49" providerId="ADAL" clId="{7738EAAA-59E2-4A50-AE41-883828C63E35}" dt="2022-02-24T10:26:25.352" v="448" actId="1076"/>
          <ac:graphicFrameMkLst>
            <pc:docMk/>
            <pc:sldMk cId="0" sldId="331"/>
            <ac:graphicFrameMk id="3" creationId="{B3476111-B21E-4836-85BA-6C6DC86EE700}"/>
          </ac:graphicFrameMkLst>
        </pc:graphicFrameChg>
        <pc:graphicFrameChg chg="del">
          <ac:chgData name="Bonenkamp, N.E.J. (Noortje)" userId="ae9216c6-8555-4543-acec-7fa3b5fa5b49" providerId="ADAL" clId="{7738EAAA-59E2-4A50-AE41-883828C63E35}" dt="2022-02-24T10:24:42.167" v="414" actId="478"/>
          <ac:graphicFrameMkLst>
            <pc:docMk/>
            <pc:sldMk cId="0" sldId="331"/>
            <ac:graphicFrameMk id="1491" creationId="{00000000-0000-0000-0000-000000000000}"/>
          </ac:graphicFrameMkLst>
        </pc:graphicFrameChg>
      </pc:sldChg>
      <pc:sldChg chg="modNotesTx">
        <pc:chgData name="Bonenkamp, N.E.J. (Noortje)" userId="ae9216c6-8555-4543-acec-7fa3b5fa5b49" providerId="ADAL" clId="{7738EAAA-59E2-4A50-AE41-883828C63E35}" dt="2022-02-22T10:06:52.032" v="243" actId="20577"/>
        <pc:sldMkLst>
          <pc:docMk/>
          <pc:sldMk cId="0" sldId="332"/>
        </pc:sldMkLst>
      </pc:sldChg>
      <pc:sldChg chg="modNotesTx">
        <pc:chgData name="Bonenkamp, N.E.J. (Noortje)" userId="ae9216c6-8555-4543-acec-7fa3b5fa5b49" providerId="ADAL" clId="{7738EAAA-59E2-4A50-AE41-883828C63E35}" dt="2022-02-22T10:11:04.127" v="330" actId="20577"/>
        <pc:sldMkLst>
          <pc:docMk/>
          <pc:sldMk cId="0" sldId="337"/>
        </pc:sldMkLst>
      </pc:sldChg>
      <pc:sldChg chg="modNotesTx">
        <pc:chgData name="Bonenkamp, N.E.J. (Noortje)" userId="ae9216c6-8555-4543-acec-7fa3b5fa5b49" providerId="ADAL" clId="{7738EAAA-59E2-4A50-AE41-883828C63E35}" dt="2022-02-22T10:11:35.234" v="413" actId="313"/>
        <pc:sldMkLst>
          <pc:docMk/>
          <pc:sldMk cId="0" sldId="35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2-01-06T12:58:08.973" idx="2">
    <p:pos x="6000" y="0"/>
    <p:text>Added divider between two sections</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22-01-06T12:58:32.812" idx="3">
    <p:pos x="6000" y="0"/>
    <p:text>Recap needed of previous units. I now just copied some of the previous slides. Needs revision.</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22-01-06T11:12:41.805" idx="4">
    <p:pos x="6000" y="0"/>
    <p:text>I have moved this slide from level I to here. Please review if you still need it, otherwise delete.</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21-12-06T13:10:02.822" idx="1">
    <p:pos x="6000" y="100"/>
    <p:text>What is meant here by "right arguments"? Solid business case for joining SMEs?</p:text>
  </p:cm>
  <p:cm authorId="2" dt="2022-01-06T11:11:10.487" idx="5">
    <p:pos x="6000" y="0"/>
    <p:text>I transferred this slide from level I to here. Please review if you still need it (if so, address vincent's comment) and otherwise delete.</p:text>
  </p:cm>
</p:cmLst>
</file>

<file path=ppt/comments/comment5.xml><?xml version="1.0" encoding="utf-8"?>
<p:cmLst xmlns:a="http://schemas.openxmlformats.org/drawingml/2006/main" xmlns:r="http://schemas.openxmlformats.org/officeDocument/2006/relationships" xmlns:p="http://schemas.openxmlformats.org/presentationml/2006/main">
  <p:cm authorId="9" dt="2022-01-20T21:48:34.666" idx="8">
    <p:pos x="6167" y="2183"/>
    <p:text>What are the implications for the energy collective if the trusted partner signs the contract? Is this approach only used for short term contract? I would expect the TP not to remain attached to the SMEs community after the process is complete.</p:text>
    <p:extLst>
      <p:ext uri="{C676402C-5697-4E1C-873F-D02D1690AC5C}">
        <p15:threadingInfo xmlns:p15="http://schemas.microsoft.com/office/powerpoint/2012/main" timeZoneBias="-60"/>
      </p:ext>
    </p:extLst>
  </p:cm>
  <p:cm authorId="7" dt="2022-01-21T08:12:46.995" idx="3">
    <p:pos x="6167" y="2279"/>
    <p:text>I am actually not sure, @ Hans, would you know this by any chance?
</p:text>
    <p:extLst>
      <p:ext uri="{C676402C-5697-4E1C-873F-D02D1690AC5C}">
        <p15:threadingInfo xmlns:p15="http://schemas.microsoft.com/office/powerpoint/2012/main" timeZoneBias="480">
          <p15:parentCm authorId="9" idx="8"/>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22-01-06T16:06:39.417" idx="1">
    <p:pos x="6000" y="0"/>
    <p:text>link with T4.4</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22-01-10T10:02:30.724" idx="6">
    <p:pos x="6000" y="0"/>
    <p:text>Add wrap-up</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956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i="1" u="sng"/>
              <a:t>Instructions to trainer: </a:t>
            </a:r>
            <a:r>
              <a:rPr lang="nl-NL" i="1" u="none"/>
              <a:t>The slide has an example of an energy scan for the business area (Energy Potential Scan). Please adapt this example to a energy scan that is available in your country. </a:t>
            </a:r>
            <a:r>
              <a:rPr lang="nl-NL" sz="1800" i="1">
                <a:latin typeface="Quattrocento Sans"/>
                <a:ea typeface="Quattrocento Sans"/>
                <a:cs typeface="Quattrocento Sans"/>
                <a:sym typeface="Quattrocento Sans"/>
              </a:rPr>
              <a:t>Area level energy scan is currently only available for the Netherlands in the GEAR@SME toolset.</a:t>
            </a:r>
            <a:endParaRPr i="1" u="none"/>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nl-NL"/>
              <a:t>Step B: Assessment of potential energy savings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The second step is aimed at identifying potential energy savings, spotting opportunities and key points of attention. To identify the opportunities for energy savings in a collective action, two approaches can be used:</a:t>
            </a:r>
            <a:endParaRPr/>
          </a:p>
          <a:p>
            <a:pPr marL="0" lvl="0" indent="0" algn="l" rtl="0">
              <a:lnSpc>
                <a:spcPct val="100000"/>
              </a:lnSpc>
              <a:spcBef>
                <a:spcPts val="0"/>
              </a:spcBef>
              <a:spcAft>
                <a:spcPts val="0"/>
              </a:spcAft>
              <a:buSzPts val="1400"/>
              <a:buNone/>
            </a:pPr>
            <a:r>
              <a:rPr lang="nl-NL"/>
              <a:t>•  Basing the identification of potential projects on the results of individual energy scans/audits at SMEs, in which recommendations can be compared to see if there are potential solutions for which the forces can be joined.</a:t>
            </a:r>
            <a:endParaRPr/>
          </a:p>
          <a:p>
            <a:pPr marL="0" lvl="0" indent="0" algn="l" rtl="0">
              <a:lnSpc>
                <a:spcPct val="100000"/>
              </a:lnSpc>
              <a:spcBef>
                <a:spcPts val="0"/>
              </a:spcBef>
              <a:spcAft>
                <a:spcPts val="0"/>
              </a:spcAft>
              <a:buSzPts val="1400"/>
              <a:buNone/>
            </a:pPr>
            <a:r>
              <a:rPr lang="nl-NL"/>
              <a:t>•  Conducting an energy scan for the whole business area, such as the Energy Potential Scan. An Energy Potential Scan takes the data of all the buildings in the business park into account and shows possibilities to save energy collectively. By conducting an energy scan for the entire business area, it might be possible to identify additional solutions than for the case in which only individual energy scans are conducted. A condition for the collective energy scan is participation of a large sum of SMEs to share the necessary data. </a:t>
            </a:r>
            <a:endParaRPr/>
          </a:p>
          <a:p>
            <a:pPr marL="0" marR="0" lvl="0" indent="0" algn="l" rtl="0">
              <a:lnSpc>
                <a:spcPct val="100000"/>
              </a:lnSpc>
              <a:spcBef>
                <a:spcPts val="0"/>
              </a:spcBef>
              <a:spcAft>
                <a:spcPts val="0"/>
              </a:spcAft>
              <a:buClr>
                <a:schemeClr val="dk1"/>
              </a:buClr>
              <a:buSzPts val="1200"/>
              <a:buFont typeface="Calibri"/>
              <a:buNone/>
            </a:pPr>
            <a:r>
              <a:rPr lang="nl-NL" u="sng"/>
              <a:t>Note: </a:t>
            </a:r>
            <a:r>
              <a:rPr lang="nl-NL"/>
              <a:t>The two approaches are not alternatives to each other but could be consequent: first carry out an energy scan at individual level and then one for the whole area.</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800"/>
              <a:buFont typeface="Arial"/>
              <a:buNone/>
            </a:pPr>
            <a:r>
              <a:rPr lang="nl-NL" sz="1800">
                <a:latin typeface="Arial"/>
                <a:ea typeface="Arial"/>
                <a:cs typeface="Arial"/>
                <a:sym typeface="Arial"/>
              </a:rPr>
              <a:t>The Energy Team can help out by finding a suitable energy auditor to carry out a detailed energy audit (either for the whole business area, or to be conducted for individual SMEs). Once a short list of potential projects are identified, the Energy Team can support the group of SMEs in deciding on viable energy efficiency measure(s) or renewable energy project(s) by for example organizing workshops and network meetings where the selection criteria for the measures are discussed.</a:t>
            </a:r>
            <a:endParaRPr sz="1800">
              <a:latin typeface="Arial"/>
              <a:ea typeface="Arial"/>
              <a:cs typeface="Arial"/>
              <a:sym typeface="Arial"/>
            </a:endParaRPr>
          </a:p>
        </p:txBody>
      </p:sp>
      <p:sp>
        <p:nvSpPr>
          <p:cNvPr id="1285" name="Google Shape;12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Step C: Creation of an energy project plan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After potential energy efficiency measures or renewable energy projects have been identified, an project plan should be developed. For each of the measures (if more than one), the plan describes how it will be realized and explains what steps will be taken for realization at which moment and who is responsible for these steps. The main goal of the energy action plan is to focus action on one energy project for the business park and concretize what it means for the SMEs. The action plan can also be used for subsidies.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Amongst others, the plan should include a business case of the energy project. Depending on the characteristics of the collective action, the energy plan might be more complex. For example, the business case of a collective action to bundle the purchases of PV panels is similar to the individual business case of the PV panel. However, investing in a heat network for the business area requires a joint investment, making the business case more complex.</a:t>
            </a:r>
            <a:endParaRPr/>
          </a:p>
        </p:txBody>
      </p:sp>
      <p:sp>
        <p:nvSpPr>
          <p:cNvPr id="1294" name="Google Shape;129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tep D: Commitment of essential SMEs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The energy project plan from the previous step can be used to explain the idea to other SMEs in the local SME energy collective and to stimulate them to join the collective action. Some collective energy projects only have a positive business case if a certain number of SMEs support the energy project. For those projects, it is essential to have commitment from enough SMEs in order to move forward to the next step.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For certain collective energy projects, it could be beneficial to conduct additional energy scans and audits at SMEs. These audits could show the benefit of implementing the energy efficiency measure at the SMEs, which could create more support for the energy plan. These additional energy scans should only be conducted if the previous energy scans (in step B) did not provide enough detailed information to gain insights in the benefits for specific SMEs.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As a Trusted Partner, you generally have good relationships with the SMEs in the local SME energy collective and a good view of their preferences and needs. You can support the Energy Team in finding the right communication methods and arguments (on multiple benefits) that suit the essential SMEs. You can also help the Energy Team in the promotion of the energy plan, by approaching SMEs, or organizing events where the energy plan can be presented.</a:t>
            </a:r>
            <a:endParaRPr/>
          </a:p>
        </p:txBody>
      </p:sp>
      <p:sp>
        <p:nvSpPr>
          <p:cNvPr id="1303" name="Google Shape;130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5" name="Google Shape;131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i="1"/>
              <a:t>Note for the trainer: (…)</a:t>
            </a:r>
            <a:endParaRPr/>
          </a:p>
        </p:txBody>
      </p:sp>
      <p:sp>
        <p:nvSpPr>
          <p:cNvPr id="1316" name="Google Shape;1316;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i="1"/>
              <a:t>Note for the trainer: (…)</a:t>
            </a:r>
            <a:endParaRPr/>
          </a:p>
          <a:p>
            <a:pPr marL="457200" marR="0" lvl="0" indent="-228600" algn="l" rtl="0">
              <a:lnSpc>
                <a:spcPct val="100000"/>
              </a:lnSpc>
              <a:spcBef>
                <a:spcPts val="0"/>
              </a:spcBef>
              <a:spcAft>
                <a:spcPts val="0"/>
              </a:spcAft>
              <a:buSzPts val="1400"/>
              <a:buNone/>
            </a:pPr>
            <a:endParaRPr/>
          </a:p>
        </p:txBody>
      </p:sp>
      <p:sp>
        <p:nvSpPr>
          <p:cNvPr id="1323" name="Google Shape;132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dirty="0"/>
              <a:t>Step E: </a:t>
            </a:r>
            <a:r>
              <a:rPr lang="nl-NL" dirty="0" err="1"/>
              <a:t>Finding</a:t>
            </a:r>
            <a:r>
              <a:rPr lang="nl-NL" dirty="0"/>
              <a:t> a competent Energy Service </a:t>
            </a:r>
            <a:r>
              <a:rPr lang="nl-NL" dirty="0" err="1"/>
              <a:t>Supplier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l-NL" dirty="0" err="1"/>
              <a:t>If</a:t>
            </a:r>
            <a:r>
              <a:rPr lang="nl-NL" dirty="0"/>
              <a:t> a </a:t>
            </a:r>
            <a:r>
              <a:rPr lang="nl-NL" dirty="0" err="1"/>
              <a:t>sufficient</a:t>
            </a:r>
            <a:r>
              <a:rPr lang="nl-NL" dirty="0"/>
              <a:t> </a:t>
            </a:r>
            <a:r>
              <a:rPr lang="nl-NL" dirty="0" err="1"/>
              <a:t>number</a:t>
            </a:r>
            <a:r>
              <a:rPr lang="nl-NL" dirty="0"/>
              <a:t> of </a:t>
            </a:r>
            <a:r>
              <a:rPr lang="nl-NL" dirty="0" err="1"/>
              <a:t>SMEs</a:t>
            </a:r>
            <a:r>
              <a:rPr lang="nl-NL" dirty="0"/>
              <a:t> supports </a:t>
            </a:r>
            <a:r>
              <a:rPr lang="nl-NL" dirty="0" err="1"/>
              <a:t>the</a:t>
            </a:r>
            <a:r>
              <a:rPr lang="nl-NL" dirty="0"/>
              <a:t> energy project, a competent Energy Service </a:t>
            </a:r>
            <a:r>
              <a:rPr lang="nl-NL" dirty="0" err="1"/>
              <a:t>Supplier</a:t>
            </a:r>
            <a:r>
              <a:rPr lang="nl-NL" dirty="0"/>
              <a:t> </a:t>
            </a:r>
            <a:r>
              <a:rPr lang="nl-NL" dirty="0" err="1"/>
              <a:t>needs</a:t>
            </a:r>
            <a:r>
              <a:rPr lang="nl-NL" dirty="0"/>
              <a:t> </a:t>
            </a:r>
            <a:r>
              <a:rPr lang="nl-NL" dirty="0" err="1"/>
              <a:t>to</a:t>
            </a:r>
            <a:r>
              <a:rPr lang="nl-NL" dirty="0"/>
              <a:t> </a:t>
            </a:r>
            <a:r>
              <a:rPr lang="nl-NL" dirty="0" err="1"/>
              <a:t>be</a:t>
            </a:r>
            <a:r>
              <a:rPr lang="nl-NL" dirty="0"/>
              <a:t> found </a:t>
            </a:r>
            <a:r>
              <a:rPr lang="nl-NL" dirty="0" err="1"/>
              <a:t>to</a:t>
            </a:r>
            <a:r>
              <a:rPr lang="nl-NL" dirty="0"/>
              <a:t> </a:t>
            </a:r>
            <a:r>
              <a:rPr lang="nl-NL" dirty="0" err="1"/>
              <a:t>implement</a:t>
            </a:r>
            <a:r>
              <a:rPr lang="nl-NL" dirty="0"/>
              <a:t> </a:t>
            </a:r>
            <a:r>
              <a:rPr lang="nl-NL" dirty="0" err="1"/>
              <a:t>the</a:t>
            </a:r>
            <a:r>
              <a:rPr lang="nl-NL" dirty="0"/>
              <a:t> energy project. </a:t>
            </a:r>
            <a:r>
              <a:rPr lang="nl-NL" dirty="0" err="1"/>
              <a:t>With</a:t>
            </a:r>
            <a:r>
              <a:rPr lang="nl-NL" dirty="0"/>
              <a:t> </a:t>
            </a:r>
            <a:r>
              <a:rPr lang="nl-NL" dirty="0" err="1"/>
              <a:t>the</a:t>
            </a:r>
            <a:r>
              <a:rPr lang="nl-NL" dirty="0"/>
              <a:t> Energy Team, </a:t>
            </a:r>
            <a:r>
              <a:rPr lang="nl-NL" dirty="0" err="1"/>
              <a:t>you</a:t>
            </a:r>
            <a:r>
              <a:rPr lang="nl-NL" dirty="0"/>
              <a:t> </a:t>
            </a:r>
            <a:r>
              <a:rPr lang="nl-NL" dirty="0" err="1"/>
              <a:t>can</a:t>
            </a:r>
            <a:r>
              <a:rPr lang="nl-NL" dirty="0"/>
              <a:t> start a </a:t>
            </a:r>
            <a:r>
              <a:rPr lang="nl-NL" dirty="0" err="1"/>
              <a:t>procurement</a:t>
            </a:r>
            <a:r>
              <a:rPr lang="nl-NL" dirty="0"/>
              <a:t> procedure </a:t>
            </a:r>
            <a:r>
              <a:rPr lang="nl-NL" dirty="0" err="1"/>
              <a:t>and</a:t>
            </a:r>
            <a:r>
              <a:rPr lang="nl-NL" dirty="0"/>
              <a:t> </a:t>
            </a:r>
            <a:r>
              <a:rPr lang="nl-NL" dirty="0" err="1"/>
              <a:t>determine</a:t>
            </a:r>
            <a:r>
              <a:rPr lang="nl-NL" dirty="0"/>
              <a:t> </a:t>
            </a:r>
            <a:r>
              <a:rPr lang="nl-NL" dirty="0" err="1"/>
              <a:t>which</a:t>
            </a:r>
            <a:r>
              <a:rPr lang="nl-NL" dirty="0"/>
              <a:t> criteria are most important </a:t>
            </a:r>
            <a:r>
              <a:rPr lang="nl-NL" dirty="0" err="1"/>
              <a:t>for</a:t>
            </a:r>
            <a:r>
              <a:rPr lang="nl-NL" dirty="0"/>
              <a:t> </a:t>
            </a:r>
            <a:r>
              <a:rPr lang="nl-NL" dirty="0" err="1"/>
              <a:t>the</a:t>
            </a:r>
            <a:r>
              <a:rPr lang="nl-NL" dirty="0"/>
              <a:t> assessment of </a:t>
            </a:r>
            <a:r>
              <a:rPr lang="nl-NL" dirty="0" err="1"/>
              <a:t>the</a:t>
            </a:r>
            <a:r>
              <a:rPr lang="nl-NL" dirty="0"/>
              <a:t> offers. </a:t>
            </a:r>
            <a:r>
              <a:rPr lang="nl-NL" dirty="0" err="1"/>
              <a:t>Once</a:t>
            </a:r>
            <a:r>
              <a:rPr lang="nl-NL" dirty="0"/>
              <a:t> a </a:t>
            </a:r>
            <a:r>
              <a:rPr lang="nl-NL" dirty="0" err="1"/>
              <a:t>supplier</a:t>
            </a:r>
            <a:r>
              <a:rPr lang="nl-NL" dirty="0"/>
              <a:t> has been </a:t>
            </a:r>
            <a:r>
              <a:rPr lang="nl-NL" dirty="0" err="1"/>
              <a:t>selected</a:t>
            </a:r>
            <a:r>
              <a:rPr lang="nl-NL" dirty="0"/>
              <a:t> (</a:t>
            </a:r>
            <a:r>
              <a:rPr lang="nl-NL" dirty="0" err="1"/>
              <a:t>and</a:t>
            </a:r>
            <a:r>
              <a:rPr lang="nl-NL" dirty="0"/>
              <a:t> </a:t>
            </a:r>
            <a:r>
              <a:rPr lang="nl-NL" dirty="0" err="1"/>
              <a:t>possibly</a:t>
            </a:r>
            <a:r>
              <a:rPr lang="nl-NL" dirty="0"/>
              <a:t> </a:t>
            </a:r>
            <a:r>
              <a:rPr lang="nl-NL" dirty="0" err="1"/>
              <a:t>also</a:t>
            </a:r>
            <a:r>
              <a:rPr lang="nl-NL" dirty="0"/>
              <a:t> </a:t>
            </a:r>
            <a:r>
              <a:rPr lang="nl-NL" dirty="0" err="1"/>
              <a:t>investors</a:t>
            </a:r>
            <a:r>
              <a:rPr lang="nl-NL" dirty="0"/>
              <a:t>), </a:t>
            </a:r>
            <a:r>
              <a:rPr lang="nl-NL" dirty="0" err="1"/>
              <a:t>it</a:t>
            </a:r>
            <a:r>
              <a:rPr lang="nl-NL" dirty="0"/>
              <a:t> is </a:t>
            </a:r>
            <a:r>
              <a:rPr lang="nl-NL" dirty="0" err="1"/>
              <a:t>necessary</a:t>
            </a:r>
            <a:r>
              <a:rPr lang="nl-NL" dirty="0"/>
              <a:t> </a:t>
            </a:r>
            <a:r>
              <a:rPr lang="nl-NL" dirty="0" err="1"/>
              <a:t>to</a:t>
            </a:r>
            <a:r>
              <a:rPr lang="nl-NL" dirty="0"/>
              <a:t> </a:t>
            </a:r>
            <a:r>
              <a:rPr lang="nl-NL" dirty="0" err="1"/>
              <a:t>create</a:t>
            </a:r>
            <a:r>
              <a:rPr lang="nl-NL" dirty="0"/>
              <a:t> project </a:t>
            </a:r>
            <a:r>
              <a:rPr lang="nl-NL" dirty="0" err="1"/>
              <a:t>and</a:t>
            </a:r>
            <a:r>
              <a:rPr lang="nl-NL" dirty="0"/>
              <a:t> investment </a:t>
            </a:r>
            <a:r>
              <a:rPr lang="nl-NL" dirty="0" err="1"/>
              <a:t>plans</a:t>
            </a:r>
            <a:r>
              <a:rPr lang="nl-NL" dirty="0"/>
              <a:t> </a:t>
            </a:r>
            <a:r>
              <a:rPr lang="nl-NL" dirty="0" err="1"/>
              <a:t>for</a:t>
            </a:r>
            <a:r>
              <a:rPr lang="nl-NL" dirty="0"/>
              <a:t> </a:t>
            </a:r>
            <a:r>
              <a:rPr lang="nl-NL" dirty="0" err="1"/>
              <a:t>the</a:t>
            </a:r>
            <a:r>
              <a:rPr lang="nl-NL" dirty="0"/>
              <a:t> </a:t>
            </a:r>
            <a:r>
              <a:rPr lang="nl-NL" dirty="0" err="1"/>
              <a:t>collective</a:t>
            </a:r>
            <a:r>
              <a:rPr lang="nl-NL" dirty="0"/>
              <a:t> energy project on </a:t>
            </a:r>
            <a:r>
              <a:rPr lang="nl-NL" dirty="0" err="1"/>
              <a:t>an</a:t>
            </a:r>
            <a:r>
              <a:rPr lang="nl-NL" dirty="0"/>
              <a:t> SME </a:t>
            </a:r>
            <a:r>
              <a:rPr lang="nl-NL" dirty="0" err="1"/>
              <a:t>specific</a:t>
            </a:r>
            <a:r>
              <a:rPr lang="nl-NL" dirty="0"/>
              <a:t> level, as </a:t>
            </a:r>
            <a:r>
              <a:rPr lang="nl-NL" dirty="0" err="1"/>
              <a:t>each</a:t>
            </a:r>
            <a:r>
              <a:rPr lang="nl-NL" dirty="0"/>
              <a:t> SME </a:t>
            </a:r>
            <a:r>
              <a:rPr lang="nl-NL" dirty="0" err="1"/>
              <a:t>needs</a:t>
            </a:r>
            <a:r>
              <a:rPr lang="nl-NL" dirty="0"/>
              <a:t> </a:t>
            </a:r>
            <a:r>
              <a:rPr lang="nl-NL" dirty="0" err="1"/>
              <a:t>to</a:t>
            </a:r>
            <a:r>
              <a:rPr lang="nl-NL" dirty="0"/>
              <a:t> make a </a:t>
            </a:r>
            <a:r>
              <a:rPr lang="nl-NL" dirty="0" err="1"/>
              <a:t>decision</a:t>
            </a:r>
            <a:r>
              <a:rPr lang="nl-NL" dirty="0"/>
              <a:t> on </a:t>
            </a:r>
            <a:r>
              <a:rPr lang="nl-NL" dirty="0" err="1"/>
              <a:t>joining</a:t>
            </a:r>
            <a:r>
              <a:rPr lang="nl-NL" dirty="0"/>
              <a:t> </a:t>
            </a:r>
            <a:r>
              <a:rPr lang="nl-NL" dirty="0" err="1"/>
              <a:t>the</a:t>
            </a:r>
            <a:r>
              <a:rPr lang="nl-NL" dirty="0"/>
              <a:t> energy project or </a:t>
            </a:r>
            <a:r>
              <a:rPr lang="nl-NL" dirty="0" err="1"/>
              <a:t>not</a:t>
            </a:r>
            <a:r>
              <a:rPr lang="nl-NL" dirty="0"/>
              <a:t>. </a:t>
            </a:r>
            <a:r>
              <a:rPr lang="nl-NL" dirty="0" err="1"/>
              <a:t>You</a:t>
            </a:r>
            <a:r>
              <a:rPr lang="nl-NL" dirty="0"/>
              <a:t> </a:t>
            </a:r>
            <a:r>
              <a:rPr lang="nl-NL" dirty="0" err="1"/>
              <a:t>can</a:t>
            </a:r>
            <a:r>
              <a:rPr lang="nl-NL" dirty="0"/>
              <a:t> support </a:t>
            </a:r>
            <a:r>
              <a:rPr lang="nl-NL" dirty="0" err="1"/>
              <a:t>the</a:t>
            </a:r>
            <a:r>
              <a:rPr lang="nl-NL" dirty="0"/>
              <a:t> </a:t>
            </a:r>
            <a:r>
              <a:rPr lang="nl-NL" dirty="0" err="1"/>
              <a:t>process</a:t>
            </a:r>
            <a:r>
              <a:rPr lang="nl-NL" dirty="0"/>
              <a:t> </a:t>
            </a:r>
            <a:r>
              <a:rPr lang="nl-NL" dirty="0" err="1"/>
              <a:t>by</a:t>
            </a:r>
            <a:r>
              <a:rPr lang="nl-NL" dirty="0"/>
              <a:t> </a:t>
            </a:r>
            <a:r>
              <a:rPr lang="nl-NL" dirty="0" err="1"/>
              <a:t>elaborating</a:t>
            </a:r>
            <a:r>
              <a:rPr lang="nl-NL" dirty="0"/>
              <a:t> </a:t>
            </a:r>
            <a:r>
              <a:rPr lang="nl-NL" dirty="0" err="1"/>
              <a:t>an</a:t>
            </a:r>
            <a:r>
              <a:rPr lang="nl-NL" dirty="0"/>
              <a:t> offer </a:t>
            </a:r>
            <a:r>
              <a:rPr lang="nl-NL" dirty="0" err="1"/>
              <a:t>for</a:t>
            </a:r>
            <a:r>
              <a:rPr lang="nl-NL" dirty="0"/>
              <a:t> </a:t>
            </a:r>
            <a:r>
              <a:rPr lang="nl-NL" dirty="0" err="1"/>
              <a:t>each</a:t>
            </a:r>
            <a:r>
              <a:rPr lang="nl-NL" dirty="0"/>
              <a:t> </a:t>
            </a:r>
            <a:r>
              <a:rPr lang="nl-NL" dirty="0" err="1"/>
              <a:t>participating</a:t>
            </a:r>
            <a:r>
              <a:rPr lang="nl-NL" dirty="0"/>
              <a:t> SME in </a:t>
            </a:r>
            <a:r>
              <a:rPr lang="nl-NL" dirty="0" err="1"/>
              <a:t>the</a:t>
            </a:r>
            <a:r>
              <a:rPr lang="nl-NL" dirty="0"/>
              <a:t> </a:t>
            </a:r>
            <a:r>
              <a:rPr lang="nl-NL" dirty="0" err="1"/>
              <a:t>collective</a:t>
            </a:r>
            <a:r>
              <a:rPr lang="nl-NL" dirty="0"/>
              <a:t> energy project </a:t>
            </a:r>
            <a:r>
              <a:rPr lang="nl-NL" dirty="0" err="1"/>
              <a:t>with</a:t>
            </a:r>
            <a:r>
              <a:rPr lang="nl-NL" dirty="0"/>
              <a:t> </a:t>
            </a:r>
            <a:r>
              <a:rPr lang="nl-NL" dirty="0" err="1"/>
              <a:t>the</a:t>
            </a:r>
            <a:r>
              <a:rPr lang="nl-NL" dirty="0"/>
              <a:t> </a:t>
            </a:r>
            <a:r>
              <a:rPr lang="nl-NL" dirty="0" err="1"/>
              <a:t>selected</a:t>
            </a:r>
            <a:r>
              <a:rPr lang="nl-NL" dirty="0"/>
              <a:t> </a:t>
            </a:r>
            <a:r>
              <a:rPr lang="nl-NL" dirty="0" err="1"/>
              <a:t>supplier</a:t>
            </a:r>
            <a:r>
              <a:rPr lang="nl-NL" dirty="0"/>
              <a:t> </a:t>
            </a:r>
            <a:r>
              <a:rPr lang="nl-NL" dirty="0" err="1"/>
              <a:t>and</a:t>
            </a:r>
            <a:r>
              <a:rPr lang="nl-NL" dirty="0"/>
              <a:t> </a:t>
            </a:r>
            <a:r>
              <a:rPr lang="nl-NL" dirty="0" err="1"/>
              <a:t>investor</a:t>
            </a:r>
            <a:r>
              <a:rPr lang="nl-NL" dirty="0"/>
              <a:t>.</a:t>
            </a:r>
            <a:endParaRPr dirty="0"/>
          </a:p>
          <a:p>
            <a:pPr marL="0" lvl="0" indent="0" algn="l" rtl="0">
              <a:lnSpc>
                <a:spcPct val="100000"/>
              </a:lnSpc>
              <a:spcBef>
                <a:spcPts val="0"/>
              </a:spcBef>
              <a:spcAft>
                <a:spcPts val="0"/>
              </a:spcAft>
              <a:buSzPts val="1400"/>
              <a:buNone/>
            </a:pPr>
            <a:endParaRPr dirty="0"/>
          </a:p>
        </p:txBody>
      </p:sp>
      <p:sp>
        <p:nvSpPr>
          <p:cNvPr id="1373" name="Google Shape;137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0" name="Google Shape;139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ESS </a:t>
            </a:r>
            <a:r>
              <a:rPr lang="nl-NL" dirty="0" err="1"/>
              <a:t>could</a:t>
            </a:r>
            <a:r>
              <a:rPr lang="nl-NL" dirty="0"/>
              <a:t> </a:t>
            </a:r>
            <a:r>
              <a:rPr lang="nl-NL" dirty="0" err="1"/>
              <a:t>also</a:t>
            </a:r>
            <a:r>
              <a:rPr lang="nl-NL" dirty="0"/>
              <a:t> </a:t>
            </a:r>
            <a:r>
              <a:rPr lang="nl-NL" dirty="0" err="1"/>
              <a:t>provide</a:t>
            </a:r>
            <a:r>
              <a:rPr lang="nl-NL" dirty="0"/>
              <a:t> </a:t>
            </a:r>
            <a:r>
              <a:rPr lang="nl-NL" dirty="0" err="1"/>
              <a:t>other</a:t>
            </a:r>
            <a:r>
              <a:rPr lang="nl-NL" dirty="0"/>
              <a:t> energy expertise </a:t>
            </a:r>
            <a:r>
              <a:rPr lang="nl-NL" dirty="0" err="1"/>
              <a:t>and</a:t>
            </a:r>
            <a:r>
              <a:rPr lang="nl-NL" dirty="0"/>
              <a:t> services, </a:t>
            </a:r>
            <a:r>
              <a:rPr lang="nl-NL" dirty="0" err="1"/>
              <a:t>such</a:t>
            </a:r>
            <a:r>
              <a:rPr lang="nl-NL" dirty="0"/>
              <a:t> as </a:t>
            </a:r>
            <a:r>
              <a:rPr lang="nl-NL" dirty="0" err="1"/>
              <a:t>giving</a:t>
            </a:r>
            <a:r>
              <a:rPr lang="nl-NL" dirty="0"/>
              <a:t> training on a </a:t>
            </a:r>
            <a:r>
              <a:rPr lang="nl-NL" dirty="0" err="1"/>
              <a:t>specific</a:t>
            </a:r>
            <a:r>
              <a:rPr lang="nl-NL" dirty="0"/>
              <a:t> topics. </a:t>
            </a:r>
          </a:p>
          <a:p>
            <a:pPr marL="457200" marR="0" lvl="0" indent="-228600" algn="l" rtl="0">
              <a:lnSpc>
                <a:spcPct val="100000"/>
              </a:lnSpc>
              <a:spcBef>
                <a:spcPts val="0"/>
              </a:spcBef>
              <a:spcAft>
                <a:spcPts val="0"/>
              </a:spcAft>
              <a:buSzPts val="1400"/>
              <a:buNone/>
            </a:pPr>
            <a:endParaRPr lang="nl-NL" dirty="0"/>
          </a:p>
          <a:p>
            <a:pPr marL="457200" marR="0" lvl="0" indent="-228600" algn="l" rtl="0">
              <a:lnSpc>
                <a:spcPct val="100000"/>
              </a:lnSpc>
              <a:spcBef>
                <a:spcPts val="0"/>
              </a:spcBef>
              <a:spcAft>
                <a:spcPts val="0"/>
              </a:spcAft>
              <a:buSzPts val="1400"/>
              <a:buNone/>
            </a:pPr>
            <a:r>
              <a:rPr lang="nl-NL" dirty="0" err="1"/>
              <a:t>Optional</a:t>
            </a:r>
            <a:r>
              <a:rPr lang="nl-NL" dirty="0"/>
              <a:t>: </a:t>
            </a:r>
            <a:r>
              <a:rPr lang="nl-NL" dirty="0" err="1"/>
              <a:t>ask</a:t>
            </a:r>
            <a:r>
              <a:rPr lang="nl-NL" dirty="0"/>
              <a:t> trainees </a:t>
            </a:r>
            <a:r>
              <a:rPr lang="nl-NL" dirty="0" err="1"/>
              <a:t>for</a:t>
            </a:r>
            <a:r>
              <a:rPr lang="nl-NL" dirty="0"/>
              <a:t> </a:t>
            </a:r>
            <a:r>
              <a:rPr lang="nl-NL" dirty="0" err="1"/>
              <a:t>examples</a:t>
            </a:r>
            <a:r>
              <a:rPr lang="nl-NL" dirty="0"/>
              <a:t> of energy expertise </a:t>
            </a:r>
            <a:r>
              <a:rPr lang="nl-NL" dirty="0" err="1"/>
              <a:t>and</a:t>
            </a:r>
            <a:r>
              <a:rPr lang="nl-NL" dirty="0"/>
              <a:t> services of ESS.</a:t>
            </a:r>
          </a:p>
          <a:p>
            <a:pPr marL="457200" marR="0" lvl="0" indent="-228600" algn="l" rtl="0">
              <a:lnSpc>
                <a:spcPct val="100000"/>
              </a:lnSpc>
              <a:spcBef>
                <a:spcPts val="0"/>
              </a:spcBef>
              <a:spcAft>
                <a:spcPts val="0"/>
              </a:spcAft>
              <a:buSzPts val="1400"/>
              <a:buNone/>
            </a:pPr>
            <a:endParaRPr lang="nl-NL" dirty="0"/>
          </a:p>
          <a:p>
            <a:pPr marL="457200" marR="0" lvl="0" indent="-228600" algn="l" rtl="0">
              <a:lnSpc>
                <a:spcPct val="100000"/>
              </a:lnSpc>
              <a:spcBef>
                <a:spcPts val="0"/>
              </a:spcBef>
              <a:spcAft>
                <a:spcPts val="0"/>
              </a:spcAft>
              <a:buSzPts val="1400"/>
              <a:buNone/>
            </a:pPr>
            <a:r>
              <a:rPr lang="nl-NL" dirty="0"/>
              <a:t>Source: ECUB</a:t>
            </a:r>
            <a:endParaRPr dirty="0"/>
          </a:p>
        </p:txBody>
      </p:sp>
      <p:sp>
        <p:nvSpPr>
          <p:cNvPr id="1391" name="Google Shape;139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9" name="Google Shape;139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It is </a:t>
            </a:r>
            <a:r>
              <a:rPr lang="nl-NL" dirty="0" err="1"/>
              <a:t>good</a:t>
            </a:r>
            <a:r>
              <a:rPr lang="nl-NL" dirty="0"/>
              <a:t> </a:t>
            </a:r>
            <a:r>
              <a:rPr lang="nl-NL" dirty="0" err="1"/>
              <a:t>to</a:t>
            </a:r>
            <a:r>
              <a:rPr lang="nl-NL" dirty="0"/>
              <a:t> </a:t>
            </a:r>
            <a:r>
              <a:rPr lang="nl-NL" dirty="0" err="1"/>
              <a:t>mention</a:t>
            </a:r>
            <a:r>
              <a:rPr lang="nl-NL" dirty="0"/>
              <a:t> </a:t>
            </a:r>
            <a:r>
              <a:rPr lang="nl-NL" dirty="0" err="1"/>
              <a:t>that</a:t>
            </a:r>
            <a:r>
              <a:rPr lang="nl-NL" dirty="0"/>
              <a:t> </a:t>
            </a:r>
            <a:r>
              <a:rPr lang="nl-NL" dirty="0" err="1"/>
              <a:t>the</a:t>
            </a:r>
            <a:r>
              <a:rPr lang="nl-NL" dirty="0"/>
              <a:t> </a:t>
            </a:r>
            <a:r>
              <a:rPr lang="nl-NL" dirty="0" err="1"/>
              <a:t>role</a:t>
            </a:r>
            <a:r>
              <a:rPr lang="nl-NL" dirty="0"/>
              <a:t> of </a:t>
            </a:r>
            <a:r>
              <a:rPr lang="nl-NL" dirty="0" err="1"/>
              <a:t>the</a:t>
            </a:r>
            <a:r>
              <a:rPr lang="nl-NL" dirty="0"/>
              <a:t> TP </a:t>
            </a:r>
            <a:r>
              <a:rPr lang="nl-NL" dirty="0" err="1"/>
              <a:t>during</a:t>
            </a:r>
            <a:r>
              <a:rPr lang="nl-NL" dirty="0"/>
              <a:t> </a:t>
            </a:r>
            <a:r>
              <a:rPr lang="nl-NL" dirty="0" err="1"/>
              <a:t>the</a:t>
            </a:r>
            <a:r>
              <a:rPr lang="nl-NL" dirty="0"/>
              <a:t> </a:t>
            </a:r>
            <a:r>
              <a:rPr lang="nl-NL" dirty="0" err="1"/>
              <a:t>process</a:t>
            </a:r>
            <a:r>
              <a:rPr lang="nl-NL" dirty="0"/>
              <a:t> of </a:t>
            </a:r>
            <a:r>
              <a:rPr lang="nl-NL" dirty="0" err="1"/>
              <a:t>dealing</a:t>
            </a:r>
            <a:r>
              <a:rPr lang="nl-NL" dirty="0"/>
              <a:t> </a:t>
            </a:r>
            <a:r>
              <a:rPr lang="nl-NL" dirty="0" err="1"/>
              <a:t>with</a:t>
            </a:r>
            <a:r>
              <a:rPr lang="nl-NL" dirty="0"/>
              <a:t> ESS </a:t>
            </a:r>
            <a:r>
              <a:rPr lang="nl-NL" dirty="0" err="1"/>
              <a:t>can</a:t>
            </a:r>
            <a:r>
              <a:rPr lang="nl-NL" dirty="0"/>
              <a:t> change! </a:t>
            </a:r>
            <a:r>
              <a:rPr lang="nl-NL" dirty="0" err="1"/>
              <a:t>This</a:t>
            </a:r>
            <a:r>
              <a:rPr lang="nl-NL" dirty="0"/>
              <a:t> </a:t>
            </a:r>
            <a:r>
              <a:rPr lang="nl-NL" dirty="0" err="1"/>
              <a:t>depends</a:t>
            </a:r>
            <a:r>
              <a:rPr lang="nl-NL" dirty="0"/>
              <a:t> on </a:t>
            </a:r>
            <a:r>
              <a:rPr lang="nl-NL" dirty="0" err="1"/>
              <a:t>the</a:t>
            </a:r>
            <a:r>
              <a:rPr lang="nl-NL" dirty="0"/>
              <a:t> (in)</a:t>
            </a:r>
            <a:r>
              <a:rPr lang="nl-NL" dirty="0" err="1"/>
              <a:t>dependence</a:t>
            </a:r>
            <a:r>
              <a:rPr lang="nl-NL" dirty="0"/>
              <a:t> of </a:t>
            </a:r>
            <a:r>
              <a:rPr lang="nl-NL" dirty="0" err="1"/>
              <a:t>the</a:t>
            </a:r>
            <a:r>
              <a:rPr lang="nl-NL" dirty="0"/>
              <a:t> ESS, </a:t>
            </a:r>
            <a:r>
              <a:rPr lang="nl-NL" dirty="0" err="1"/>
              <a:t>the</a:t>
            </a:r>
            <a:r>
              <a:rPr lang="nl-NL" dirty="0"/>
              <a:t> </a:t>
            </a:r>
            <a:r>
              <a:rPr lang="nl-NL" dirty="0" err="1"/>
              <a:t>complexity</a:t>
            </a:r>
            <a:r>
              <a:rPr lang="nl-NL" dirty="0"/>
              <a:t> of </a:t>
            </a:r>
            <a:r>
              <a:rPr lang="nl-NL" dirty="0" err="1"/>
              <a:t>the</a:t>
            </a:r>
            <a:r>
              <a:rPr lang="nl-NL" dirty="0"/>
              <a:t> energy project </a:t>
            </a:r>
            <a:r>
              <a:rPr lang="nl-NL" dirty="0" err="1"/>
              <a:t>and</a:t>
            </a:r>
            <a:r>
              <a:rPr lang="nl-NL" dirty="0"/>
              <a:t> </a:t>
            </a:r>
            <a:r>
              <a:rPr lang="nl-NL" dirty="0" err="1"/>
              <a:t>the</a:t>
            </a:r>
            <a:r>
              <a:rPr lang="nl-NL" dirty="0"/>
              <a:t> </a:t>
            </a:r>
            <a:r>
              <a:rPr lang="nl-NL" dirty="0" err="1"/>
              <a:t>whishes</a:t>
            </a:r>
            <a:r>
              <a:rPr lang="nl-NL" dirty="0"/>
              <a:t> of </a:t>
            </a:r>
            <a:r>
              <a:rPr lang="nl-NL" dirty="0" err="1"/>
              <a:t>the</a:t>
            </a:r>
            <a:r>
              <a:rPr lang="nl-NL" dirty="0"/>
              <a:t> business park </a:t>
            </a:r>
            <a:r>
              <a:rPr lang="nl-NL" dirty="0" err="1"/>
              <a:t>to</a:t>
            </a:r>
            <a:r>
              <a:rPr lang="nl-NL" dirty="0"/>
              <a:t> </a:t>
            </a:r>
            <a:r>
              <a:rPr lang="nl-NL" dirty="0" err="1"/>
              <a:t>be</a:t>
            </a:r>
            <a:r>
              <a:rPr lang="nl-NL" dirty="0"/>
              <a:t> </a:t>
            </a:r>
            <a:r>
              <a:rPr lang="nl-NL" dirty="0" err="1"/>
              <a:t>informed</a:t>
            </a:r>
            <a:r>
              <a:rPr lang="nl-NL" dirty="0"/>
              <a:t>. </a:t>
            </a:r>
            <a:endParaRPr dirty="0"/>
          </a:p>
        </p:txBody>
      </p:sp>
      <p:sp>
        <p:nvSpPr>
          <p:cNvPr id="1400" name="Google Shape;1400;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8" name="Google Shape;140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a:t>Source: ECUB</a:t>
            </a:r>
            <a:endParaRPr/>
          </a:p>
        </p:txBody>
      </p:sp>
      <p:sp>
        <p:nvSpPr>
          <p:cNvPr id="1409" name="Google Shape;140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20 minutes</a:t>
            </a:r>
            <a:endParaRPr lang="nl-NL" sz="1200" dirty="0">
              <a:solidFill>
                <a:schemeClr val="dk1"/>
              </a:solidFill>
            </a:endParaRPr>
          </a:p>
          <a:p>
            <a:pPr marL="457200" marR="0" lvl="0" indent="-228600" algn="l" rtl="0">
              <a:lnSpc>
                <a:spcPct val="100000"/>
              </a:lnSpc>
              <a:spcBef>
                <a:spcPts val="0"/>
              </a:spcBef>
              <a:spcAft>
                <a:spcPts val="0"/>
              </a:spcAft>
              <a:buSzPts val="1400"/>
              <a:buNone/>
            </a:pPr>
            <a:endParaRPr lang="nl-NL" sz="1200" dirty="0">
              <a:solidFill>
                <a:schemeClr val="dk1"/>
              </a:solidFill>
            </a:endParaRPr>
          </a:p>
          <a:p>
            <a:pPr marL="457200" marR="0" lvl="0" indent="-228600" algn="l" rtl="0">
              <a:lnSpc>
                <a:spcPct val="100000"/>
              </a:lnSpc>
              <a:spcBef>
                <a:spcPts val="0"/>
              </a:spcBef>
              <a:spcAft>
                <a:spcPts val="0"/>
              </a:spcAft>
              <a:buSzPts val="1400"/>
              <a:buNone/>
            </a:pPr>
            <a:endParaRP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nl-NL" sz="1200" i="1" u="sng" dirty="0" err="1"/>
              <a:t>Instructions</a:t>
            </a:r>
            <a:r>
              <a:rPr lang="nl-NL" sz="1200" i="1" u="sng" dirty="0"/>
              <a:t> </a:t>
            </a:r>
            <a:r>
              <a:rPr lang="nl-NL" sz="1200" i="1" u="sng" dirty="0" err="1"/>
              <a:t>to</a:t>
            </a:r>
            <a:r>
              <a:rPr lang="nl-NL" sz="1200" i="1" u="sng" dirty="0"/>
              <a:t> trainer: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nl-NL" sz="1200" i="1" u="sng" dirty="0" err="1"/>
              <a:t>D</a:t>
            </a:r>
            <a:r>
              <a:rPr lang="nl-NL" sz="1200" i="1" u="none" dirty="0" err="1"/>
              <a:t>iscussion</a:t>
            </a:r>
            <a:r>
              <a:rPr lang="nl-NL" sz="1200" i="1" u="none" dirty="0"/>
              <a:t> question “w</a:t>
            </a:r>
            <a:r>
              <a:rPr lang="en-US" sz="1200" i="1" dirty="0">
                <a:solidFill>
                  <a:srgbClr val="034EA8"/>
                </a:solidFill>
              </a:rPr>
              <a:t>hat selection criteria would you add?”</a:t>
            </a:r>
            <a:endParaRPr lang="en-US" i="1" dirty="0"/>
          </a:p>
          <a:p>
            <a:pPr marL="0" marR="0" lvl="0" indent="0" algn="l" rtl="0">
              <a:lnSpc>
                <a:spcPct val="100000"/>
              </a:lnSpc>
              <a:spcBef>
                <a:spcPts val="0"/>
              </a:spcBef>
              <a:spcAft>
                <a:spcPts val="0"/>
              </a:spcAft>
              <a:buClr>
                <a:schemeClr val="dk1"/>
              </a:buClr>
              <a:buSzPts val="1200"/>
              <a:buFont typeface="Calibri"/>
              <a:buNone/>
            </a:pPr>
            <a:r>
              <a:rPr lang="nl-NL" sz="1200" i="1" u="none" dirty="0"/>
              <a:t>The </a:t>
            </a:r>
            <a:r>
              <a:rPr lang="nl-NL" sz="1200" i="1" u="none" dirty="0" err="1"/>
              <a:t>discussion</a:t>
            </a:r>
            <a:r>
              <a:rPr lang="nl-NL" sz="1200" i="1" u="none" dirty="0"/>
              <a:t> on </a:t>
            </a:r>
            <a:r>
              <a:rPr lang="nl-NL" sz="1200" i="1" u="none" dirty="0" err="1"/>
              <a:t>the</a:t>
            </a:r>
            <a:r>
              <a:rPr lang="nl-NL" sz="1200" i="1" u="none" dirty="0"/>
              <a:t> </a:t>
            </a:r>
            <a:r>
              <a:rPr lang="nl-NL" sz="1200" i="1" u="none" dirty="0" err="1"/>
              <a:t>assignments</a:t>
            </a:r>
            <a:r>
              <a:rPr lang="nl-NL" sz="1200" i="1" u="none" dirty="0"/>
              <a:t> </a:t>
            </a:r>
            <a:r>
              <a:rPr lang="nl-NL" sz="1200" i="1" u="none" dirty="0" err="1"/>
              <a:t>can</a:t>
            </a:r>
            <a:r>
              <a:rPr lang="nl-NL" sz="1200" i="1" u="none" dirty="0"/>
              <a:t> </a:t>
            </a:r>
            <a:r>
              <a:rPr lang="nl-NL" sz="1200" i="1" u="none" dirty="0" err="1"/>
              <a:t>be</a:t>
            </a:r>
            <a:r>
              <a:rPr lang="nl-NL" sz="1200" i="1" u="none" dirty="0"/>
              <a:t> </a:t>
            </a:r>
            <a:r>
              <a:rPr lang="nl-NL" sz="1200" i="1" u="none" dirty="0" err="1"/>
              <a:t>shaped</a:t>
            </a:r>
            <a:r>
              <a:rPr lang="nl-NL" sz="1200" i="1" u="none" dirty="0"/>
              <a:t> in </a:t>
            </a:r>
            <a:r>
              <a:rPr lang="nl-NL" sz="1200" i="1" u="none" dirty="0" err="1"/>
              <a:t>various</a:t>
            </a:r>
            <a:r>
              <a:rPr lang="nl-NL" sz="1200" i="1" u="none" dirty="0"/>
              <a:t> </a:t>
            </a:r>
            <a:r>
              <a:rPr lang="nl-NL" sz="1200" i="1" u="none" dirty="0" err="1"/>
              <a:t>ways</a:t>
            </a:r>
            <a:r>
              <a:rPr lang="nl-NL" sz="1200" i="1" u="none" dirty="0"/>
              <a:t>:</a:t>
            </a:r>
            <a:endParaRPr dirty="0"/>
          </a:p>
          <a:p>
            <a:pPr marL="171450" marR="0" lvl="0" indent="-171450" algn="l" rtl="0">
              <a:lnSpc>
                <a:spcPct val="100000"/>
              </a:lnSpc>
              <a:spcBef>
                <a:spcPts val="0"/>
              </a:spcBef>
              <a:spcAft>
                <a:spcPts val="0"/>
              </a:spcAft>
              <a:buClr>
                <a:schemeClr val="dk1"/>
              </a:buClr>
              <a:buSzPts val="1200"/>
              <a:buFont typeface="Calibri"/>
              <a:buChar char="-"/>
            </a:pPr>
            <a:r>
              <a:rPr lang="nl-NL" sz="1200" i="1" u="none" dirty="0"/>
              <a:t>In duo’s (</a:t>
            </a:r>
            <a:r>
              <a:rPr lang="nl-NL" sz="1200" i="1" u="none" dirty="0" err="1"/>
              <a:t>advised</a:t>
            </a:r>
            <a:r>
              <a:rPr lang="nl-NL" sz="1200" i="1" u="none" dirty="0"/>
              <a:t> </a:t>
            </a:r>
            <a:r>
              <a:rPr lang="nl-NL" sz="1200" i="1" u="none" dirty="0" err="1"/>
              <a:t>for</a:t>
            </a:r>
            <a:r>
              <a:rPr lang="nl-NL" sz="1200" i="1" u="none" dirty="0"/>
              <a:t> a large </a:t>
            </a:r>
            <a:r>
              <a:rPr lang="nl-NL" sz="1200" i="1" u="none" dirty="0" err="1"/>
              <a:t>and</a:t>
            </a:r>
            <a:r>
              <a:rPr lang="nl-NL" sz="1200" i="1" u="none" dirty="0"/>
              <a:t>/or </a:t>
            </a:r>
            <a:r>
              <a:rPr lang="nl-NL" sz="1200" i="1" u="none" dirty="0" err="1"/>
              <a:t>very</a:t>
            </a:r>
            <a:r>
              <a:rPr lang="nl-NL" sz="1200" i="1" u="none" dirty="0"/>
              <a:t> </a:t>
            </a:r>
            <a:r>
              <a:rPr lang="nl-NL" sz="1200" i="1" u="none" dirty="0" err="1"/>
              <a:t>active</a:t>
            </a:r>
            <a:r>
              <a:rPr lang="nl-NL" sz="1200" i="1" u="none" dirty="0"/>
              <a:t> </a:t>
            </a:r>
            <a:r>
              <a:rPr lang="nl-NL" sz="1200" i="1" u="none" dirty="0" err="1"/>
              <a:t>group</a:t>
            </a:r>
            <a:r>
              <a:rPr lang="nl-NL" sz="1200" i="1" u="none" dirty="0"/>
              <a:t>, or </a:t>
            </a:r>
            <a:r>
              <a:rPr lang="nl-NL" sz="1200" i="1" u="none" dirty="0" err="1"/>
              <a:t>when</a:t>
            </a:r>
            <a:r>
              <a:rPr lang="nl-NL" sz="1200" i="1" u="none" dirty="0"/>
              <a:t> multiple </a:t>
            </a:r>
            <a:r>
              <a:rPr lang="nl-NL" sz="1200" i="1" u="none" dirty="0" err="1"/>
              <a:t>people</a:t>
            </a:r>
            <a:r>
              <a:rPr lang="nl-NL" sz="1200" i="1" u="none" dirty="0"/>
              <a:t> </a:t>
            </a:r>
            <a:r>
              <a:rPr lang="nl-NL" sz="1200" i="1" u="none" dirty="0" err="1"/>
              <a:t>from</a:t>
            </a:r>
            <a:r>
              <a:rPr lang="nl-NL" sz="1200" i="1" u="none" dirty="0"/>
              <a:t> </a:t>
            </a:r>
            <a:r>
              <a:rPr lang="nl-NL" sz="1200" i="1" u="none" dirty="0" err="1"/>
              <a:t>the</a:t>
            </a:r>
            <a:r>
              <a:rPr lang="nl-NL" sz="1200" i="1" u="none" dirty="0"/>
              <a:t> </a:t>
            </a:r>
            <a:r>
              <a:rPr lang="nl-NL" sz="1200" i="1" u="none" dirty="0" err="1"/>
              <a:t>same</a:t>
            </a:r>
            <a:r>
              <a:rPr lang="nl-NL" sz="1200" i="1" u="none" dirty="0"/>
              <a:t> business park have </a:t>
            </a:r>
            <a:r>
              <a:rPr lang="nl-NL" sz="1200" i="1" u="none" dirty="0" err="1"/>
              <a:t>joined</a:t>
            </a:r>
            <a:r>
              <a:rPr lang="nl-NL" sz="1200" i="1" u="none" dirty="0"/>
              <a:t> </a:t>
            </a:r>
            <a:r>
              <a:rPr lang="nl-NL" sz="1200" i="1" u="none" dirty="0" err="1"/>
              <a:t>the</a:t>
            </a:r>
            <a:r>
              <a:rPr lang="nl-NL" sz="1200" i="1" u="none" dirty="0"/>
              <a:t> training). </a:t>
            </a:r>
            <a:endParaRPr dirty="0"/>
          </a:p>
          <a:p>
            <a:pPr marL="171450" marR="0" lvl="0" indent="-171450" algn="l" rtl="0">
              <a:lnSpc>
                <a:spcPct val="100000"/>
              </a:lnSpc>
              <a:spcBef>
                <a:spcPts val="0"/>
              </a:spcBef>
              <a:spcAft>
                <a:spcPts val="0"/>
              </a:spcAft>
              <a:buClr>
                <a:schemeClr val="dk1"/>
              </a:buClr>
              <a:buSzPts val="1200"/>
              <a:buFont typeface="Calibri"/>
              <a:buChar char="-"/>
            </a:pPr>
            <a:r>
              <a:rPr lang="nl-NL" sz="1200" i="1" u="none" dirty="0" err="1"/>
              <a:t>Plenary</a:t>
            </a:r>
            <a:r>
              <a:rPr lang="nl-NL" sz="1200" i="1" u="none" dirty="0"/>
              <a:t> (</a:t>
            </a:r>
            <a:r>
              <a:rPr lang="nl-NL" sz="1200" i="1" u="none" dirty="0" err="1"/>
              <a:t>advised</a:t>
            </a:r>
            <a:r>
              <a:rPr lang="nl-NL" sz="1200" i="1" u="none" dirty="0"/>
              <a:t> </a:t>
            </a:r>
            <a:r>
              <a:rPr lang="nl-NL" sz="1200" i="1" u="none" dirty="0" err="1"/>
              <a:t>for</a:t>
            </a:r>
            <a:r>
              <a:rPr lang="nl-NL" sz="1200" i="1" u="none" dirty="0"/>
              <a:t> a small </a:t>
            </a:r>
            <a:r>
              <a:rPr lang="nl-NL" sz="1200" i="1" u="none" dirty="0" err="1"/>
              <a:t>group</a:t>
            </a:r>
            <a:r>
              <a:rPr lang="nl-NL" sz="1200" i="1" u="none" dirty="0"/>
              <a:t>, or </a:t>
            </a:r>
            <a:r>
              <a:rPr lang="nl-NL" sz="1200" i="1" u="none" dirty="0" err="1"/>
              <a:t>when</a:t>
            </a:r>
            <a:r>
              <a:rPr lang="nl-NL" sz="1200" i="1" u="none" dirty="0"/>
              <a:t> a </a:t>
            </a:r>
            <a:r>
              <a:rPr lang="nl-NL" sz="1200" i="1" u="none" dirty="0" err="1"/>
              <a:t>specific</a:t>
            </a:r>
            <a:r>
              <a:rPr lang="nl-NL" sz="1200" i="1" u="none" dirty="0"/>
              <a:t> case is most </a:t>
            </a:r>
            <a:r>
              <a:rPr lang="nl-NL" sz="1200" i="1" u="none" dirty="0" err="1"/>
              <a:t>interesting</a:t>
            </a:r>
            <a:r>
              <a:rPr lang="nl-NL" sz="1200" i="1" u="none" dirty="0"/>
              <a:t>)</a:t>
            </a:r>
            <a:endParaRPr sz="1200" i="1" dirty="0"/>
          </a:p>
        </p:txBody>
      </p:sp>
      <p:sp>
        <p:nvSpPr>
          <p:cNvPr id="1418" name="Google Shape;141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Target group of the training: Group of Trusted Partners (TPs), e.g. from a TP-community. </a:t>
            </a:r>
            <a:endParaRPr/>
          </a:p>
        </p:txBody>
      </p:sp>
      <p:sp>
        <p:nvSpPr>
          <p:cNvPr id="324" name="Google Shape;3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a:t>
            </a:fld>
            <a:endParaRPr/>
          </a:p>
        </p:txBody>
      </p:sp>
    </p:spTree>
    <p:extLst>
      <p:ext uri="{BB962C8B-B14F-4D97-AF65-F5344CB8AC3E}">
        <p14:creationId xmlns:p14="http://schemas.microsoft.com/office/powerpoint/2010/main" val="2324005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9" name="Google Shape;1429;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dirty="0"/>
              <a:t>Source: ECUB</a:t>
            </a:r>
          </a:p>
          <a:p>
            <a:pPr marL="0" marR="0" lvl="0" indent="0" algn="l" rtl="0">
              <a:lnSpc>
                <a:spcPct val="100000"/>
              </a:lnSpc>
              <a:spcBef>
                <a:spcPts val="0"/>
              </a:spcBef>
              <a:spcAft>
                <a:spcPts val="0"/>
              </a:spcAft>
              <a:buClr>
                <a:schemeClr val="dk1"/>
              </a:buClr>
              <a:buSzPts val="1200"/>
              <a:buFont typeface="Calibri"/>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latin typeface="Arial"/>
                <a:ea typeface="Arial"/>
                <a:cs typeface="Arial"/>
                <a:sym typeface="Arial"/>
              </a:rPr>
              <a:t>In the assessment criteria of ECUB (a non-profit energy collective in The Netherlands), offers are assessed, after which the offer with the highest amount of points wins.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latin typeface="Arial"/>
                <a:ea typeface="Arial"/>
                <a:cs typeface="Arial"/>
                <a:sym typeface="Arial"/>
              </a:rPr>
              <a:t>The selection criteria differ in importance, which is reflected in the amount of points ESS can obtain per selection criteria</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430" name="Google Shape;1430;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9" name="Google Shape;143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r>
              <a:rPr lang="en-US" b="1" dirty="0"/>
              <a:t>The third step is to compose a longlist of suitable ESS </a:t>
            </a:r>
          </a:p>
          <a:p>
            <a:pPr marL="457200" marR="0" lvl="0" indent="-228600" algn="l" defTabSz="914400" rtl="0" eaLnBrk="1" fontAlgn="auto" latinLnBrk="0" hangingPunct="1">
              <a:lnSpc>
                <a:spcPct val="100000"/>
              </a:lnSpc>
              <a:spcBef>
                <a:spcPts val="1000"/>
              </a:spcBef>
              <a:spcAft>
                <a:spcPts val="0"/>
              </a:spcAft>
              <a:buClr>
                <a:srgbClr val="000000"/>
              </a:buClr>
              <a:buSzPts val="1800"/>
              <a:buFont typeface="Arial"/>
              <a:buNone/>
              <a:tabLst/>
              <a:defRPr/>
            </a:pPr>
            <a:r>
              <a:rPr lang="nl-NL" dirty="0" err="1"/>
              <a:t>Composing</a:t>
            </a:r>
            <a:r>
              <a:rPr lang="nl-NL" dirty="0"/>
              <a:t> a long list is important </a:t>
            </a:r>
            <a:r>
              <a:rPr lang="nl-NL" dirty="0" err="1"/>
              <a:t>for</a:t>
            </a:r>
            <a:r>
              <a:rPr lang="nl-NL" dirty="0"/>
              <a:t> </a:t>
            </a:r>
            <a:r>
              <a:rPr lang="nl-NL" dirty="0" err="1"/>
              <a:t>further</a:t>
            </a:r>
            <a:r>
              <a:rPr lang="nl-NL" dirty="0"/>
              <a:t> energy </a:t>
            </a:r>
            <a:r>
              <a:rPr lang="nl-NL" dirty="0" err="1"/>
              <a:t>projects</a:t>
            </a:r>
            <a:r>
              <a:rPr lang="nl-NL" dirty="0"/>
              <a:t> </a:t>
            </a:r>
            <a:r>
              <a:rPr lang="nl-NL" dirty="0" err="1"/>
              <a:t>and</a:t>
            </a:r>
            <a:r>
              <a:rPr lang="nl-NL" dirty="0"/>
              <a:t> </a:t>
            </a:r>
            <a:r>
              <a:rPr lang="nl-NL" dirty="0" err="1"/>
              <a:t>to</a:t>
            </a:r>
            <a:r>
              <a:rPr lang="nl-NL" dirty="0"/>
              <a:t> have </a:t>
            </a:r>
            <a:r>
              <a:rPr lang="nl-NL" dirty="0" err="1"/>
              <a:t>several</a:t>
            </a:r>
            <a:r>
              <a:rPr lang="nl-NL" dirty="0"/>
              <a:t> ESS </a:t>
            </a:r>
            <a:r>
              <a:rPr lang="nl-NL" dirty="0" err="1"/>
              <a:t>to</a:t>
            </a:r>
            <a:r>
              <a:rPr lang="nl-NL" dirty="0"/>
              <a:t> </a:t>
            </a:r>
            <a:r>
              <a:rPr lang="nl-NL" dirty="0" err="1"/>
              <a:t>choose</a:t>
            </a:r>
            <a:r>
              <a:rPr lang="nl-NL" dirty="0"/>
              <a:t> </a:t>
            </a:r>
            <a:r>
              <a:rPr lang="nl-NL" dirty="0" err="1"/>
              <a:t>from</a:t>
            </a:r>
            <a:r>
              <a:rPr lang="nl-NL" dirty="0"/>
              <a:t>, </a:t>
            </a:r>
            <a:r>
              <a:rPr lang="nl-NL" dirty="0" err="1"/>
              <a:t>which</a:t>
            </a:r>
            <a:r>
              <a:rPr lang="nl-NL" dirty="0"/>
              <a:t> aids </a:t>
            </a:r>
            <a:r>
              <a:rPr lang="nl-NL" dirty="0" err="1"/>
              <a:t>your</a:t>
            </a:r>
            <a:r>
              <a:rPr lang="nl-NL" dirty="0"/>
              <a:t> independent </a:t>
            </a:r>
            <a:r>
              <a:rPr lang="nl-NL" dirty="0" err="1"/>
              <a:t>position</a:t>
            </a:r>
            <a:r>
              <a:rPr lang="nl-NL" dirty="0"/>
              <a:t> as TP.</a:t>
            </a:r>
          </a:p>
          <a:p>
            <a:pPr marL="457200" lvl="0" indent="-457200" algn="l" rtl="0">
              <a:lnSpc>
                <a:spcPct val="100000"/>
              </a:lnSpc>
              <a:spcBef>
                <a:spcPts val="1000"/>
              </a:spcBef>
              <a:spcAft>
                <a:spcPts val="0"/>
              </a:spcAft>
              <a:buSzPts val="1800"/>
              <a:buFont typeface="Arial"/>
              <a:buChar char="•"/>
            </a:pPr>
            <a:r>
              <a:rPr lang="en-US" dirty="0"/>
              <a:t>Using databases (keep in mind that databases mostly include energy auditors, not installers or technology suppliers).</a:t>
            </a:r>
          </a:p>
          <a:p>
            <a:pPr marL="457200" lvl="0" indent="-457200" algn="l" rtl="0">
              <a:lnSpc>
                <a:spcPct val="100000"/>
              </a:lnSpc>
              <a:spcBef>
                <a:spcPts val="1000"/>
              </a:spcBef>
              <a:spcAft>
                <a:spcPts val="0"/>
              </a:spcAft>
              <a:buSzPts val="1800"/>
              <a:buFont typeface="Arial"/>
              <a:buChar char="•"/>
            </a:pPr>
            <a:r>
              <a:rPr lang="en-US" dirty="0"/>
              <a:t>Also include ESS that you have contacted before/have a good experience with </a:t>
            </a:r>
          </a:p>
          <a:p>
            <a:pPr marL="457200" lvl="0" indent="-457200" algn="l" rtl="0">
              <a:lnSpc>
                <a:spcPct val="100000"/>
              </a:lnSpc>
              <a:spcBef>
                <a:spcPts val="1000"/>
              </a:spcBef>
              <a:spcAft>
                <a:spcPts val="0"/>
              </a:spcAft>
              <a:buSzPts val="1800"/>
              <a:buFont typeface="Arial"/>
              <a:buChar char="•"/>
            </a:pPr>
            <a:r>
              <a:rPr lang="en-US" dirty="0"/>
              <a:t>Also include ESS that are already suppliers for SMEs in the project (they have the advantage that they already know the SMEs and context, but might not always be the best option).</a:t>
            </a:r>
          </a:p>
          <a:p>
            <a:pPr marL="457200" marR="0" lvl="0" indent="-228600" algn="l" rtl="0">
              <a:lnSpc>
                <a:spcPct val="100000"/>
              </a:lnSpc>
              <a:spcBef>
                <a:spcPts val="0"/>
              </a:spcBef>
              <a:spcAft>
                <a:spcPts val="0"/>
              </a:spcAft>
              <a:buSzPts val="1400"/>
              <a:buNone/>
            </a:pPr>
            <a:endParaRPr lang="nl-NL" dirty="0"/>
          </a:p>
          <a:p>
            <a:pPr marL="457200" marR="0" lvl="0" indent="-228600" algn="l" rtl="0">
              <a:lnSpc>
                <a:spcPct val="100000"/>
              </a:lnSpc>
              <a:spcBef>
                <a:spcPts val="0"/>
              </a:spcBef>
              <a:spcAft>
                <a:spcPts val="0"/>
              </a:spcAft>
              <a:buSzPts val="1400"/>
              <a:buNone/>
            </a:pPr>
            <a:r>
              <a:rPr lang="nl-NL" dirty="0"/>
              <a:t>Point of attention: </a:t>
            </a:r>
            <a:r>
              <a:rPr lang="nl-NL" dirty="0" err="1"/>
              <a:t>if</a:t>
            </a:r>
            <a:r>
              <a:rPr lang="nl-NL" dirty="0"/>
              <a:t> </a:t>
            </a:r>
            <a:r>
              <a:rPr lang="nl-NL" dirty="0" err="1"/>
              <a:t>there</a:t>
            </a:r>
            <a:r>
              <a:rPr lang="nl-NL" dirty="0"/>
              <a:t> is a </a:t>
            </a:r>
            <a:r>
              <a:rPr lang="nl-NL" dirty="0" err="1"/>
              <a:t>possible</a:t>
            </a:r>
            <a:r>
              <a:rPr lang="nl-NL" dirty="0"/>
              <a:t> bad </a:t>
            </a:r>
            <a:r>
              <a:rPr lang="nl-NL" dirty="0" err="1"/>
              <a:t>experience</a:t>
            </a:r>
            <a:r>
              <a:rPr lang="nl-NL" dirty="0"/>
              <a:t> </a:t>
            </a:r>
            <a:r>
              <a:rPr lang="nl-NL" dirty="0" err="1"/>
              <a:t>between</a:t>
            </a:r>
            <a:r>
              <a:rPr lang="nl-NL" dirty="0"/>
              <a:t> </a:t>
            </a:r>
            <a:r>
              <a:rPr lang="nl-NL" dirty="0" err="1"/>
              <a:t>an</a:t>
            </a:r>
            <a:r>
              <a:rPr lang="nl-NL" dirty="0"/>
              <a:t> ESS </a:t>
            </a:r>
            <a:r>
              <a:rPr lang="nl-NL" dirty="0" err="1"/>
              <a:t>and</a:t>
            </a:r>
            <a:r>
              <a:rPr lang="nl-NL" dirty="0"/>
              <a:t> </a:t>
            </a:r>
            <a:r>
              <a:rPr lang="nl-NL" dirty="0" err="1"/>
              <a:t>one</a:t>
            </a:r>
            <a:r>
              <a:rPr lang="nl-NL" dirty="0"/>
              <a:t> of </a:t>
            </a:r>
            <a:r>
              <a:rPr lang="nl-NL" dirty="0" err="1"/>
              <a:t>the</a:t>
            </a:r>
            <a:r>
              <a:rPr lang="nl-NL" dirty="0"/>
              <a:t> </a:t>
            </a:r>
            <a:r>
              <a:rPr lang="nl-NL" dirty="0" err="1"/>
              <a:t>participating</a:t>
            </a:r>
            <a:r>
              <a:rPr lang="nl-NL" dirty="0"/>
              <a:t> </a:t>
            </a:r>
            <a:r>
              <a:rPr lang="nl-NL" dirty="0" err="1"/>
              <a:t>SMEs</a:t>
            </a:r>
            <a:r>
              <a:rPr lang="nl-NL" dirty="0"/>
              <a:t>. </a:t>
            </a:r>
            <a:r>
              <a:rPr lang="nl-NL" dirty="0" err="1"/>
              <a:t>What</a:t>
            </a:r>
            <a:r>
              <a:rPr lang="nl-NL" dirty="0"/>
              <a:t> </a:t>
            </a:r>
            <a:r>
              <a:rPr lang="nl-NL" dirty="0" err="1"/>
              <a:t>can</a:t>
            </a:r>
            <a:r>
              <a:rPr lang="nl-NL" dirty="0"/>
              <a:t> </a:t>
            </a:r>
            <a:r>
              <a:rPr lang="nl-NL" dirty="0" err="1"/>
              <a:t>be</a:t>
            </a:r>
            <a:r>
              <a:rPr lang="nl-NL" dirty="0"/>
              <a:t> </a:t>
            </a:r>
            <a:r>
              <a:rPr lang="nl-NL" dirty="0" err="1"/>
              <a:t>learned</a:t>
            </a:r>
            <a:r>
              <a:rPr lang="nl-NL" dirty="0"/>
              <a:t> </a:t>
            </a:r>
            <a:r>
              <a:rPr lang="nl-NL" dirty="0" err="1"/>
              <a:t>from</a:t>
            </a:r>
            <a:r>
              <a:rPr lang="nl-NL" dirty="0"/>
              <a:t> </a:t>
            </a:r>
            <a:r>
              <a:rPr lang="nl-NL" dirty="0" err="1"/>
              <a:t>this</a:t>
            </a:r>
            <a:r>
              <a:rPr lang="nl-NL" dirty="0"/>
              <a:t>? </a:t>
            </a:r>
            <a:r>
              <a:rPr lang="nl-NL" dirty="0" err="1"/>
              <a:t>Why</a:t>
            </a:r>
            <a:r>
              <a:rPr lang="nl-NL" dirty="0"/>
              <a:t> was </a:t>
            </a:r>
            <a:r>
              <a:rPr lang="nl-NL" dirty="0" err="1"/>
              <a:t>there</a:t>
            </a:r>
            <a:r>
              <a:rPr lang="nl-NL" dirty="0"/>
              <a:t> a bad </a:t>
            </a:r>
            <a:r>
              <a:rPr lang="nl-NL" dirty="0" err="1"/>
              <a:t>experience</a:t>
            </a:r>
            <a:r>
              <a:rPr lang="nl-NL" dirty="0"/>
              <a:t> (</a:t>
            </a:r>
            <a:r>
              <a:rPr lang="nl-NL" dirty="0" err="1"/>
              <a:t>and</a:t>
            </a:r>
            <a:r>
              <a:rPr lang="nl-NL" dirty="0"/>
              <a:t> </a:t>
            </a:r>
            <a:r>
              <a:rPr lang="nl-NL" dirty="0" err="1"/>
              <a:t>also</a:t>
            </a:r>
            <a:r>
              <a:rPr lang="nl-NL" dirty="0"/>
              <a:t>: </a:t>
            </a:r>
            <a:r>
              <a:rPr lang="nl-NL" dirty="0" err="1"/>
              <a:t>when</a:t>
            </a:r>
            <a:r>
              <a:rPr lang="nl-NL" dirty="0"/>
              <a:t> </a:t>
            </a:r>
            <a:r>
              <a:rPr lang="nl-NL" dirty="0" err="1"/>
              <a:t>should</a:t>
            </a:r>
            <a:r>
              <a:rPr lang="nl-NL" dirty="0"/>
              <a:t> </a:t>
            </a:r>
            <a:r>
              <a:rPr lang="nl-NL" dirty="0" err="1"/>
              <a:t>they</a:t>
            </a:r>
            <a:r>
              <a:rPr lang="nl-NL" dirty="0"/>
              <a:t> </a:t>
            </a:r>
            <a:r>
              <a:rPr lang="nl-NL" dirty="0" err="1"/>
              <a:t>be</a:t>
            </a:r>
            <a:r>
              <a:rPr lang="nl-NL" dirty="0"/>
              <a:t> </a:t>
            </a:r>
            <a:r>
              <a:rPr lang="nl-NL" dirty="0" err="1"/>
              <a:t>excluded</a:t>
            </a:r>
            <a:r>
              <a:rPr lang="nl-NL" dirty="0"/>
              <a:t> </a:t>
            </a:r>
            <a:r>
              <a:rPr lang="nl-NL" dirty="0" err="1"/>
              <a:t>from</a:t>
            </a:r>
            <a:r>
              <a:rPr lang="nl-NL" dirty="0"/>
              <a:t> </a:t>
            </a:r>
            <a:r>
              <a:rPr lang="nl-NL" dirty="0" err="1"/>
              <a:t>this</a:t>
            </a:r>
            <a:r>
              <a:rPr lang="nl-NL" dirty="0"/>
              <a:t> (different) project ?</a:t>
            </a:r>
            <a:endParaRPr dirty="0"/>
          </a:p>
          <a:p>
            <a:pPr marL="457200" marR="0" lvl="0" indent="-228600" algn="l" rtl="0">
              <a:lnSpc>
                <a:spcPct val="100000"/>
              </a:lnSpc>
              <a:spcBef>
                <a:spcPts val="0"/>
              </a:spcBef>
              <a:spcAft>
                <a:spcPts val="0"/>
              </a:spcAft>
              <a:buSzPts val="1400"/>
              <a:buNone/>
            </a:pPr>
            <a:endParaRPr dirty="0"/>
          </a:p>
        </p:txBody>
      </p:sp>
      <p:sp>
        <p:nvSpPr>
          <p:cNvPr id="1440" name="Google Shape;144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8" name="Google Shape;144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49" name="Google Shape;1449;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There are different tendering procedures, some are more formal than others. Within this training, the focus lies on composing “simple” requests for offers (/quotation)  and not on the more formal (EU) tendering procedures: the latter is less applicable here. </a:t>
            </a:r>
          </a:p>
          <a:p>
            <a:pPr marL="457200" marR="0" lvl="0" indent="-228600" algn="l" rtl="0">
              <a:lnSpc>
                <a:spcPct val="100000"/>
              </a:lnSpc>
              <a:spcBef>
                <a:spcPts val="0"/>
              </a:spcBef>
              <a:spcAft>
                <a:spcPts val="0"/>
              </a:spcAft>
              <a:buSzPts val="1400"/>
              <a:buNone/>
            </a:pPr>
            <a:endParaRPr lang="en-US" dirty="0"/>
          </a:p>
          <a:p>
            <a:r>
              <a:rPr lang="en-GB" b="1" dirty="0"/>
              <a:t>Keeping an independent role</a:t>
            </a:r>
          </a:p>
          <a:p>
            <a:r>
              <a:rPr lang="en-GB" sz="1200" dirty="0"/>
              <a:t>There can be multiple suppliers for a service/product. As a TP, you don’t want to put one business in the spotlight while disregarding others. Fair procurement is the main reason to use a tender.</a:t>
            </a:r>
          </a:p>
          <a:p>
            <a:endParaRPr lang="en-GB" dirty="0"/>
          </a:p>
          <a:p>
            <a:r>
              <a:rPr lang="en-GB" b="1" dirty="0"/>
              <a:t>Keeping grip on quality </a:t>
            </a:r>
          </a:p>
          <a:p>
            <a:r>
              <a:rPr lang="en-GB" sz="1200" dirty="0"/>
              <a:t>With a good tender a TP can set up the conditions to make sure that the end users will receive a good quality for a decent price.</a:t>
            </a:r>
          </a:p>
          <a:p>
            <a:pPr marL="457200" marR="0" lvl="0" indent="-228600" algn="l" rtl="0">
              <a:lnSpc>
                <a:spcPct val="100000"/>
              </a:lnSpc>
              <a:spcBef>
                <a:spcPts val="0"/>
              </a:spcBef>
              <a:spcAft>
                <a:spcPts val="0"/>
              </a:spcAft>
              <a:buSzPts val="1400"/>
              <a:buNone/>
            </a:pPr>
            <a:endParaRPr dirty="0"/>
          </a:p>
        </p:txBody>
      </p:sp>
      <p:sp>
        <p:nvSpPr>
          <p:cNvPr id="1458" name="Google Shape;145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7" name="Google Shape;145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500"/>
              </a:spcBef>
              <a:spcAft>
                <a:spcPts val="0"/>
              </a:spcAft>
              <a:buClr>
                <a:srgbClr val="000000"/>
              </a:buClr>
              <a:buSzPct val="108108"/>
              <a:buFont typeface="Arial"/>
              <a:buNone/>
              <a:tabLst/>
              <a:defRPr/>
            </a:pPr>
            <a:r>
              <a:rPr lang="en-US" dirty="0"/>
              <a:t>List the specific subjects that should be included in the offer. For instance: </a:t>
            </a:r>
          </a:p>
          <a:p>
            <a:pPr marL="457200" lvl="1" indent="0" algn="l" rtl="0">
              <a:lnSpc>
                <a:spcPct val="100000"/>
              </a:lnSpc>
              <a:spcBef>
                <a:spcPts val="500"/>
              </a:spcBef>
              <a:spcAft>
                <a:spcPts val="0"/>
              </a:spcAft>
              <a:buSzPct val="108108"/>
              <a:buFont typeface="Arial"/>
              <a:buNone/>
            </a:pPr>
            <a:endParaRPr lang="en-US" dirty="0"/>
          </a:p>
          <a:p>
            <a:pPr marL="914400" lvl="1" indent="-457200" algn="l" rtl="0">
              <a:lnSpc>
                <a:spcPct val="100000"/>
              </a:lnSpc>
              <a:spcBef>
                <a:spcPts val="500"/>
              </a:spcBef>
              <a:spcAft>
                <a:spcPts val="0"/>
              </a:spcAft>
              <a:buSzPct val="108108"/>
              <a:buFont typeface="Arial"/>
              <a:buChar char="•"/>
            </a:pPr>
            <a:r>
              <a:rPr lang="en-US" dirty="0"/>
              <a:t>Product/service description</a:t>
            </a:r>
          </a:p>
          <a:p>
            <a:pPr marL="914400" lvl="1" indent="-457200" algn="l" rtl="0">
              <a:lnSpc>
                <a:spcPct val="100000"/>
              </a:lnSpc>
              <a:spcBef>
                <a:spcPts val="500"/>
              </a:spcBef>
              <a:spcAft>
                <a:spcPts val="0"/>
              </a:spcAft>
              <a:buSzPct val="108108"/>
              <a:buFont typeface="Arial"/>
              <a:buChar char="•"/>
            </a:pPr>
            <a:r>
              <a:rPr lang="en-US" dirty="0"/>
              <a:t>Delivery time </a:t>
            </a:r>
          </a:p>
          <a:p>
            <a:pPr marL="914400" lvl="1" indent="-457200" algn="l" rtl="0">
              <a:lnSpc>
                <a:spcPct val="100000"/>
              </a:lnSpc>
              <a:spcBef>
                <a:spcPts val="500"/>
              </a:spcBef>
              <a:spcAft>
                <a:spcPts val="0"/>
              </a:spcAft>
              <a:buSzPct val="108108"/>
              <a:buFont typeface="Arial"/>
              <a:buChar char="•"/>
            </a:pPr>
            <a:r>
              <a:rPr lang="en-US" dirty="0"/>
              <a:t>Planning </a:t>
            </a:r>
          </a:p>
          <a:p>
            <a:pPr marL="914400" lvl="1" indent="-457200" algn="l" rtl="0">
              <a:lnSpc>
                <a:spcPct val="100000"/>
              </a:lnSpc>
              <a:spcBef>
                <a:spcPts val="500"/>
              </a:spcBef>
              <a:spcAft>
                <a:spcPts val="0"/>
              </a:spcAft>
              <a:buSzPct val="108108"/>
              <a:buFont typeface="Arial"/>
              <a:buChar char="•"/>
            </a:pPr>
            <a:r>
              <a:rPr lang="en-US" dirty="0"/>
              <a:t>Price</a:t>
            </a:r>
          </a:p>
          <a:p>
            <a:pPr marL="914400" lvl="1" indent="-457200" algn="l" rtl="0">
              <a:lnSpc>
                <a:spcPct val="100000"/>
              </a:lnSpc>
              <a:spcBef>
                <a:spcPts val="500"/>
              </a:spcBef>
              <a:spcAft>
                <a:spcPts val="0"/>
              </a:spcAft>
              <a:buSzPct val="108108"/>
              <a:buFont typeface="Arial"/>
              <a:buChar char="•"/>
            </a:pPr>
            <a:r>
              <a:rPr lang="en-US" dirty="0"/>
              <a:t>Billing terms </a:t>
            </a:r>
          </a:p>
          <a:p>
            <a:pPr marL="914400" lvl="1" indent="-457200" algn="l" rtl="0">
              <a:lnSpc>
                <a:spcPct val="100000"/>
              </a:lnSpc>
              <a:spcBef>
                <a:spcPts val="500"/>
              </a:spcBef>
              <a:spcAft>
                <a:spcPts val="0"/>
              </a:spcAft>
              <a:buSzPct val="108108"/>
              <a:buFont typeface="Arial"/>
              <a:buChar char="•"/>
            </a:pPr>
            <a:r>
              <a:rPr lang="en-US" dirty="0"/>
              <a:t>References</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For formulating the request, formulate also specific requirements, such as: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The timeframe, budget, quality constraints, etc. </a:t>
            </a:r>
            <a:r>
              <a:rPr lang="en-GB" sz="1200" dirty="0"/>
              <a:t>Consider what is useful and reasonable to request from the service provider. Asking for extensive qualifications can limit the amount of responses and goes against the purpose of a tender procedure.</a:t>
            </a:r>
            <a:endParaRPr lang="en-US" dirty="0"/>
          </a:p>
          <a:p>
            <a:pPr marL="457200" marR="0" lvl="0" indent="-228600" algn="l" rtl="0">
              <a:lnSpc>
                <a:spcPct val="100000"/>
              </a:lnSpc>
              <a:spcBef>
                <a:spcPts val="0"/>
              </a:spcBef>
              <a:spcAft>
                <a:spcPts val="0"/>
              </a:spcAft>
              <a:buSzPts val="1400"/>
              <a:buNone/>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i="0" dirty="0"/>
              <a:t>The description should be short and to the point. A potential service provider should know within 4 to 5 sentences if your tender requests the services they provide. Introduce yourself and the motivation of for publishing a tender. Provide relevant background information and the requested service. Be explicit about each activity and desired outcome. For clarity use one full sentence to describe each activity.   </a:t>
            </a:r>
            <a:endParaRPr lang="en-GB" sz="1200" i="0" dirty="0">
              <a:solidFill>
                <a:srgbClr val="034EA8"/>
              </a:solidFill>
            </a:endParaRP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nl-NL" b="1" dirty="0"/>
              <a:t>Make </a:t>
            </a:r>
            <a:r>
              <a:rPr lang="nl-NL" b="1" dirty="0" err="1"/>
              <a:t>use</a:t>
            </a:r>
            <a:r>
              <a:rPr lang="nl-NL" b="1" dirty="0"/>
              <a:t> of </a:t>
            </a:r>
            <a:r>
              <a:rPr lang="nl-NL" b="1" dirty="0" err="1"/>
              <a:t>the</a:t>
            </a:r>
            <a:r>
              <a:rPr lang="nl-NL" b="1" dirty="0"/>
              <a:t> </a:t>
            </a:r>
            <a:r>
              <a:rPr lang="nl-NL" b="1" dirty="0" err="1"/>
              <a:t>example</a:t>
            </a:r>
            <a:r>
              <a:rPr lang="nl-NL" b="1" dirty="0"/>
              <a:t> tender document. </a:t>
            </a:r>
            <a:endParaRPr dirty="0"/>
          </a:p>
        </p:txBody>
      </p:sp>
      <p:sp>
        <p:nvSpPr>
          <p:cNvPr id="1458" name="Google Shape;145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24</a:t>
            </a:fld>
            <a:endParaRPr/>
          </a:p>
        </p:txBody>
      </p:sp>
    </p:spTree>
    <p:extLst>
      <p:ext uri="{BB962C8B-B14F-4D97-AF65-F5344CB8AC3E}">
        <p14:creationId xmlns:p14="http://schemas.microsoft.com/office/powerpoint/2010/main" val="388985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ct val="91836"/>
              <a:buFont typeface="Arial"/>
              <a:buNone/>
            </a:pPr>
            <a:r>
              <a:rPr lang="nl-NL" dirty="0"/>
              <a:t>More </a:t>
            </a:r>
            <a:r>
              <a:rPr lang="nl-NL" dirty="0" err="1"/>
              <a:t>examples</a:t>
            </a:r>
            <a:r>
              <a:rPr lang="nl-NL" dirty="0"/>
              <a:t>: </a:t>
            </a:r>
          </a:p>
          <a:p>
            <a:pPr marL="457200" lvl="0" indent="-457200" algn="l" rtl="0">
              <a:lnSpc>
                <a:spcPct val="120000"/>
              </a:lnSpc>
              <a:spcBef>
                <a:spcPts val="1000"/>
              </a:spcBef>
              <a:spcAft>
                <a:spcPts val="0"/>
              </a:spcAft>
              <a:buSzPct val="91836"/>
              <a:buFont typeface="Arial"/>
              <a:buChar char="•"/>
            </a:pPr>
            <a:r>
              <a:rPr lang="en-US" dirty="0"/>
              <a:t>What is the unique value the ESS brings (in comparison to others)? </a:t>
            </a:r>
          </a:p>
          <a:p>
            <a:pPr marL="457200" lvl="0" indent="-457200" algn="l" rtl="0">
              <a:lnSpc>
                <a:spcPct val="120000"/>
              </a:lnSpc>
              <a:spcBef>
                <a:spcPts val="1000"/>
              </a:spcBef>
              <a:spcAft>
                <a:spcPts val="0"/>
              </a:spcAft>
              <a:buSzPct val="91836"/>
              <a:buFont typeface="Arial"/>
              <a:buChar char="•"/>
            </a:pPr>
            <a:r>
              <a:rPr lang="en-US" dirty="0"/>
              <a:t>Does the ESS know about possible </a:t>
            </a:r>
            <a:r>
              <a:rPr lang="en-US" dirty="0" err="1"/>
              <a:t>taks</a:t>
            </a:r>
            <a:r>
              <a:rPr lang="en-US" dirty="0"/>
              <a:t> incentives or subsidies for sustainable investments?</a:t>
            </a:r>
          </a:p>
          <a:p>
            <a:pPr marL="457200" lvl="0" indent="-457200" algn="l" rtl="0">
              <a:lnSpc>
                <a:spcPct val="120000"/>
              </a:lnSpc>
              <a:spcBef>
                <a:spcPts val="1000"/>
              </a:spcBef>
              <a:spcAft>
                <a:spcPts val="0"/>
              </a:spcAft>
              <a:buSzPct val="91836"/>
              <a:buFont typeface="Arial"/>
              <a:buChar char="•"/>
            </a:pPr>
            <a:r>
              <a:rPr lang="en-US" dirty="0"/>
              <a:t>What is the price indication for its services and does this match the budget?</a:t>
            </a:r>
          </a:p>
          <a:p>
            <a:pPr marL="457200" marR="0" lvl="0" indent="-457200" algn="l" defTabSz="914400" rtl="0" eaLnBrk="1" fontAlgn="auto" latinLnBrk="0" hangingPunct="1">
              <a:lnSpc>
                <a:spcPct val="120000"/>
              </a:lnSpc>
              <a:spcBef>
                <a:spcPts val="1000"/>
              </a:spcBef>
              <a:spcAft>
                <a:spcPts val="0"/>
              </a:spcAft>
              <a:buClr>
                <a:srgbClr val="000000"/>
              </a:buClr>
              <a:buSzPct val="91836"/>
              <a:buFont typeface="Arial"/>
              <a:buChar char="•"/>
              <a:tabLst/>
              <a:defRPr/>
            </a:pPr>
            <a:r>
              <a:rPr lang="en-US" sz="1800" dirty="0">
                <a:effectLst/>
                <a:latin typeface="Segoe UI" panose="020B0502040204020203" pitchFamily="34" charset="0"/>
              </a:rPr>
              <a:t>Which supplier offers best quality (Price/performance, PV yield or COP value)</a:t>
            </a:r>
            <a:endParaRPr lang="en-US" sz="1800" dirty="0">
              <a:effectLst/>
              <a:latin typeface="Arial" panose="020B0604020202020204" pitchFamily="34" charset="0"/>
            </a:endParaRPr>
          </a:p>
          <a:p>
            <a:pPr marL="457200" lvl="0" indent="-457200" algn="l" rtl="0">
              <a:lnSpc>
                <a:spcPct val="120000"/>
              </a:lnSpc>
              <a:spcBef>
                <a:spcPts val="1000"/>
              </a:spcBef>
              <a:spcAft>
                <a:spcPts val="0"/>
              </a:spcAft>
              <a:buSzPct val="91836"/>
              <a:buFont typeface="Arial"/>
              <a:buChar char="•"/>
            </a:pPr>
            <a:endParaRPr lang="en-US" dirty="0"/>
          </a:p>
          <a:p>
            <a:pPr marL="457200" lvl="0" indent="-457200" algn="l" rtl="0">
              <a:lnSpc>
                <a:spcPct val="120000"/>
              </a:lnSpc>
              <a:spcBef>
                <a:spcPts val="1000"/>
              </a:spcBef>
              <a:spcAft>
                <a:spcPts val="0"/>
              </a:spcAft>
              <a:buSzPct val="91836"/>
              <a:buFont typeface="Arial"/>
              <a:buChar char="•"/>
            </a:pPr>
            <a:endParaRPr lang="en-US" dirty="0"/>
          </a:p>
          <a:p>
            <a:pPr marL="0" lvl="0" indent="0" algn="l" rtl="0">
              <a:lnSpc>
                <a:spcPct val="120000"/>
              </a:lnSpc>
              <a:spcBef>
                <a:spcPts val="1000"/>
              </a:spcBef>
              <a:spcAft>
                <a:spcPts val="0"/>
              </a:spcAft>
              <a:buSzPct val="91836"/>
              <a:buFont typeface="Arial"/>
              <a:buNone/>
            </a:pPr>
            <a:endParaRPr lang="en-US" dirty="0"/>
          </a:p>
          <a:p>
            <a:pPr marL="292100" indent="-292100" fontAlgn="base"/>
            <a:r>
              <a:rPr lang="en-GB" sz="1800" u="sng" dirty="0">
                <a:effectLst/>
                <a:latin typeface="Calibri" panose="020F0502020204030204" pitchFamily="34" charset="0"/>
                <a:ea typeface="Calibri" panose="020F0502020204030204" pitchFamily="34" charset="0"/>
              </a:rPr>
              <a:t>General remark: </a:t>
            </a:r>
            <a:endParaRPr lang="nl-NL" sz="1800" dirty="0">
              <a:effectLst/>
              <a:latin typeface="Calibri" panose="020F0502020204030204" pitchFamily="34" charset="0"/>
              <a:ea typeface="Calibri" panose="020F0502020204030204" pitchFamily="34" charset="0"/>
            </a:endParaRPr>
          </a:p>
          <a:p>
            <a:pPr>
              <a:spcAft>
                <a:spcPts val="300"/>
              </a:spcAft>
            </a:pPr>
            <a:r>
              <a:rPr lang="en-US" sz="1800" dirty="0">
                <a:effectLst/>
                <a:latin typeface="Calibri" panose="020F0502020204030204" pitchFamily="34" charset="0"/>
                <a:ea typeface="Calibri" panose="020F0502020204030204" pitchFamily="34" charset="0"/>
              </a:rPr>
              <a:t>It is not possible to find a generic offer that works in all cases, don’t trust energy service suppliers and consultants who present “standard offers”, as each solution needs to be customized to the data and parameters of each specific case. A field-visit is also considered as an important part of the process. </a:t>
            </a:r>
            <a:endParaRPr lang="nl-NL" sz="1800" dirty="0">
              <a:effectLst/>
              <a:latin typeface="Calibri" panose="020F0502020204030204" pitchFamily="34" charset="0"/>
              <a:ea typeface="Calibri" panose="020F0502020204030204" pitchFamily="34" charset="0"/>
            </a:endParaRPr>
          </a:p>
          <a:p>
            <a:pPr marL="0" lvl="0" indent="0" algn="l" rtl="0">
              <a:lnSpc>
                <a:spcPct val="120000"/>
              </a:lnSpc>
              <a:spcBef>
                <a:spcPts val="1000"/>
              </a:spcBef>
              <a:spcAft>
                <a:spcPts val="0"/>
              </a:spcAft>
              <a:buSzPct val="91836"/>
              <a:buFont typeface="Arial"/>
              <a:buNone/>
            </a:pPr>
            <a:endParaRPr lang="en-US" dirty="0"/>
          </a:p>
        </p:txBody>
      </p:sp>
      <p:sp>
        <p:nvSpPr>
          <p:cNvPr id="1467" name="Google Shape;1467;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6" name="Google Shape;147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Selection matrix: </a:t>
            </a:r>
          </a:p>
          <a:p>
            <a:pPr marL="457200" marR="0" lvl="0" indent="-228600" algn="l" rtl="0">
              <a:lnSpc>
                <a:spcPct val="100000"/>
              </a:lnSpc>
              <a:spcBef>
                <a:spcPts val="0"/>
              </a:spcBef>
              <a:spcAft>
                <a:spcPts val="0"/>
              </a:spcAft>
              <a:buSzPts val="1400"/>
              <a:buNone/>
            </a:pPr>
            <a:r>
              <a:rPr lang="nl-NL" sz="1200" dirty="0"/>
              <a:t>- In </a:t>
            </a:r>
            <a:r>
              <a:rPr lang="nl-NL" sz="1200" dirty="0" err="1"/>
              <a:t>this</a:t>
            </a:r>
            <a:r>
              <a:rPr lang="nl-NL" sz="1200" dirty="0"/>
              <a:t> matrix, </a:t>
            </a:r>
            <a:r>
              <a:rPr lang="nl-NL" sz="1200" dirty="0" err="1"/>
              <a:t>the</a:t>
            </a:r>
            <a:r>
              <a:rPr lang="nl-NL" sz="1200" dirty="0"/>
              <a:t> </a:t>
            </a:r>
            <a:r>
              <a:rPr lang="nl-NL" sz="1200" dirty="0" err="1"/>
              <a:t>selection</a:t>
            </a:r>
            <a:r>
              <a:rPr lang="nl-NL" sz="1200" dirty="0"/>
              <a:t> criteria (as </a:t>
            </a:r>
            <a:r>
              <a:rPr lang="nl-NL" sz="1200" dirty="0" err="1"/>
              <a:t>composed</a:t>
            </a:r>
            <a:r>
              <a:rPr lang="nl-NL" sz="1200" dirty="0"/>
              <a:t> </a:t>
            </a:r>
            <a:r>
              <a:rPr lang="nl-NL" sz="1200" dirty="0" err="1"/>
              <a:t>before</a:t>
            </a:r>
            <a:r>
              <a:rPr lang="nl-NL" sz="1200" dirty="0"/>
              <a:t>) are </a:t>
            </a:r>
            <a:r>
              <a:rPr lang="nl-NL" sz="1200" dirty="0" err="1"/>
              <a:t>weighted</a:t>
            </a:r>
            <a:r>
              <a:rPr lang="nl-NL" sz="1200" dirty="0"/>
              <a:t> (1= </a:t>
            </a:r>
            <a:r>
              <a:rPr lang="nl-NL" sz="1200" dirty="0" err="1"/>
              <a:t>not</a:t>
            </a:r>
            <a:r>
              <a:rPr lang="nl-NL" sz="1200" dirty="0"/>
              <a:t> </a:t>
            </a:r>
            <a:r>
              <a:rPr lang="nl-NL" sz="1200" dirty="0" err="1"/>
              <a:t>very</a:t>
            </a:r>
            <a:r>
              <a:rPr lang="nl-NL" sz="1200" dirty="0"/>
              <a:t> important, 2=important, 3=</a:t>
            </a:r>
            <a:r>
              <a:rPr lang="nl-NL" sz="1200" dirty="0" err="1"/>
              <a:t>highly</a:t>
            </a:r>
            <a:r>
              <a:rPr lang="nl-NL" sz="1200" dirty="0"/>
              <a:t> important), </a:t>
            </a:r>
            <a:r>
              <a:rPr lang="nl-NL" sz="1200" dirty="0" err="1"/>
              <a:t>and</a:t>
            </a:r>
            <a:r>
              <a:rPr lang="nl-NL" sz="1200" dirty="0"/>
              <a:t> </a:t>
            </a:r>
            <a:r>
              <a:rPr lang="nl-NL" sz="1200" dirty="0" err="1"/>
              <a:t>the</a:t>
            </a:r>
            <a:r>
              <a:rPr lang="nl-NL" sz="1200" dirty="0"/>
              <a:t> ESS are </a:t>
            </a:r>
            <a:r>
              <a:rPr lang="nl-NL" sz="1200" dirty="0" err="1"/>
              <a:t>graded</a:t>
            </a:r>
            <a:r>
              <a:rPr lang="nl-NL" sz="1200" dirty="0"/>
              <a:t> </a:t>
            </a:r>
            <a:r>
              <a:rPr lang="nl-NL" sz="1200" dirty="0" err="1"/>
              <a:t>for</a:t>
            </a:r>
            <a:r>
              <a:rPr lang="nl-NL" sz="1200" dirty="0"/>
              <a:t> </a:t>
            </a:r>
            <a:r>
              <a:rPr lang="nl-NL" sz="1200" dirty="0" err="1"/>
              <a:t>each</a:t>
            </a:r>
            <a:r>
              <a:rPr lang="nl-NL" sz="1200" dirty="0"/>
              <a:t> </a:t>
            </a:r>
            <a:r>
              <a:rPr lang="nl-NL" sz="1200" dirty="0" err="1"/>
              <a:t>the</a:t>
            </a:r>
            <a:r>
              <a:rPr lang="nl-NL" sz="1200" dirty="0"/>
              <a:t> criteria (score 0-10). </a:t>
            </a:r>
            <a:endParaRPr lang="en-US"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dirty="0"/>
              <a:t>All participating SMEs should fill in the matrix. After that, a </a:t>
            </a:r>
            <a:r>
              <a:rPr lang="en-US" sz="1200" dirty="0" err="1"/>
              <a:t>plenair</a:t>
            </a:r>
            <a:r>
              <a:rPr lang="en-US" sz="1200" dirty="0"/>
              <a:t> discussion will be held with all SMEs to discuss different perspectives and considerations that are apparent in the matrices. </a:t>
            </a:r>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endParaRPr lang="en-US" dirty="0"/>
          </a:p>
          <a:p>
            <a:pPr marL="457200" marR="0" lvl="0" indent="-228600" algn="l" rtl="0">
              <a:lnSpc>
                <a:spcPct val="100000"/>
              </a:lnSpc>
              <a:spcBef>
                <a:spcPts val="0"/>
              </a:spcBef>
              <a:spcAft>
                <a:spcPts val="0"/>
              </a:spcAft>
              <a:buSzPts val="1400"/>
              <a:buNone/>
            </a:pPr>
            <a:endParaRPr lang="nl-NL" dirty="0"/>
          </a:p>
        </p:txBody>
      </p:sp>
      <p:sp>
        <p:nvSpPr>
          <p:cNvPr id="1477" name="Google Shape;1477;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5" name="Google Shape;1485;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that, when you fill it in you </a:t>
            </a:r>
            <a:r>
              <a:rPr lang="en-US" i="1" dirty="0"/>
              <a:t>score </a:t>
            </a:r>
            <a:r>
              <a:rPr lang="en-US" i="0" dirty="0"/>
              <a:t>the criteria – for instance </a:t>
            </a:r>
            <a:r>
              <a:rPr lang="en-US" sz="1800" dirty="0">
                <a:effectLst/>
                <a:latin typeface="Segoe UI" panose="020B0502040204020203" pitchFamily="34" charset="0"/>
              </a:rPr>
              <a:t>a higher price should imply a lower score while a higher warranty should imply a higher score.</a:t>
            </a:r>
            <a:endParaRPr lang="en-US" dirty="0"/>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en-US" dirty="0"/>
              <a:t>Some more background on some of the aspects: </a:t>
            </a:r>
          </a:p>
          <a:p>
            <a:pPr marL="457200" marR="0" lvl="0" indent="-228600" algn="l" rtl="0">
              <a:lnSpc>
                <a:spcPct val="100000"/>
              </a:lnSpc>
              <a:spcBef>
                <a:spcPts val="0"/>
              </a:spcBef>
              <a:spcAft>
                <a:spcPts val="0"/>
              </a:spcAft>
              <a:buSzPts val="1400"/>
              <a:buNone/>
            </a:pPr>
            <a:endParaRPr lang="en-US" i="1" dirty="0"/>
          </a:p>
          <a:p>
            <a:pPr marL="457200" marR="0" lvl="0" indent="-228600" algn="l" rtl="0">
              <a:lnSpc>
                <a:spcPct val="100000"/>
              </a:lnSpc>
              <a:spcBef>
                <a:spcPts val="0"/>
              </a:spcBef>
              <a:spcAft>
                <a:spcPts val="0"/>
              </a:spcAft>
              <a:buSzPts val="1400"/>
              <a:buFont typeface="Wingdings" panose="05000000000000000000" pitchFamily="2" charset="2"/>
              <a:buChar char="Ø"/>
            </a:pPr>
            <a:r>
              <a:rPr lang="en-US" i="1" dirty="0"/>
              <a:t>Reliability</a:t>
            </a:r>
            <a:r>
              <a:rPr lang="en-US" dirty="0"/>
              <a:t>: </a:t>
            </a:r>
            <a:r>
              <a:rPr lang="en-GB" sz="1800" dirty="0">
                <a:effectLst/>
                <a:latin typeface="Calibri" panose="020F0502020204030204" pitchFamily="34" charset="0"/>
                <a:ea typeface="Calibri" panose="020F0502020204030204" pitchFamily="34" charset="0"/>
              </a:rPr>
              <a:t>Assess the reliability of the company: check project references and know-how, look for company documents for financial check (insolvency)</a:t>
            </a:r>
          </a:p>
          <a:p>
            <a:pPr marL="457200" marR="0" lvl="0" indent="-228600" algn="l" rtl="0">
              <a:lnSpc>
                <a:spcPct val="100000"/>
              </a:lnSpc>
              <a:spcBef>
                <a:spcPts val="0"/>
              </a:spcBef>
              <a:spcAft>
                <a:spcPts val="0"/>
              </a:spcAft>
              <a:buSzPts val="1400"/>
              <a:buFont typeface="Wingdings" panose="05000000000000000000" pitchFamily="2" charset="2"/>
              <a:buChar char="Ø"/>
            </a:pPr>
            <a:endParaRPr lang="en-GB" sz="1800" i="1" dirty="0">
              <a:effectLst/>
              <a:latin typeface="Calibri" panose="020F0502020204030204" pitchFamily="34" charset="0"/>
            </a:endParaRPr>
          </a:p>
          <a:p>
            <a:pPr marL="457200" marR="0" lvl="0" indent="-228600" algn="l" rtl="0">
              <a:lnSpc>
                <a:spcPct val="100000"/>
              </a:lnSpc>
              <a:spcBef>
                <a:spcPts val="0"/>
              </a:spcBef>
              <a:spcAft>
                <a:spcPts val="0"/>
              </a:spcAft>
              <a:buSzPts val="1400"/>
              <a:buFont typeface="Wingdings" panose="05000000000000000000" pitchFamily="2" charset="2"/>
              <a:buChar char="Ø"/>
            </a:pPr>
            <a:r>
              <a:rPr lang="nl-NL" i="1" dirty="0" err="1"/>
              <a:t>Certifications</a:t>
            </a:r>
            <a:r>
              <a:rPr lang="nl-NL" i="1" dirty="0"/>
              <a:t>: 	</a:t>
            </a:r>
          </a:p>
          <a:p>
            <a:pPr marL="292100" indent="-292100" fontAlgn="base"/>
            <a:r>
              <a:rPr lang="nl-NL" sz="1800" i="1" dirty="0">
                <a:effectLst/>
                <a:latin typeface="Calibri" panose="020F0502020204030204" pitchFamily="34" charset="0"/>
                <a:ea typeface="Calibri" panose="020F0502020204030204" pitchFamily="34" charset="0"/>
              </a:rPr>
              <a:t>	1) </a:t>
            </a:r>
            <a:r>
              <a:rPr lang="en-GB" sz="1800" dirty="0">
                <a:effectLst/>
                <a:latin typeface="Calibri" panose="020F0502020204030204" pitchFamily="34" charset="0"/>
                <a:ea typeface="Calibri" panose="020F0502020204030204" pitchFamily="34" charset="0"/>
              </a:rPr>
              <a:t>Process certifications, the supplier should Indicate the certifications obtained from accredited bodies attesting to:</a:t>
            </a:r>
          </a:p>
          <a:p>
            <a:pPr marL="749300" lvl="1" indent="-292100" fontAlgn="base">
              <a:buFontTx/>
              <a:buChar char="-"/>
            </a:pPr>
            <a:r>
              <a:rPr lang="en-GB" sz="1800" dirty="0">
                <a:effectLst/>
                <a:latin typeface="Calibri" panose="020F0502020204030204" pitchFamily="34" charset="0"/>
                <a:ea typeface="Calibri" panose="020F0502020204030204" pitchFamily="34" charset="0"/>
              </a:rPr>
              <a:t>the supplier's compliance with specific reference standards in the areas of:</a:t>
            </a:r>
            <a:endParaRPr lang="nl-NL" sz="1800" dirty="0">
              <a:effectLst/>
              <a:latin typeface="Calibri" panose="020F0502020204030204" pitchFamily="34" charset="0"/>
              <a:ea typeface="Calibri" panose="020F0502020204030204" pitchFamily="34" charset="0"/>
            </a:endParaRPr>
          </a:p>
          <a:p>
            <a:pPr marL="1257300" lvl="2" indent="-342900" algn="just" fontAlgn="base">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Quality Management</a:t>
            </a:r>
            <a:endParaRPr lang="nl-NL" sz="1800" dirty="0">
              <a:effectLst/>
              <a:latin typeface="Noto Sans" panose="020B0502040504020204" pitchFamily="34" charset="0"/>
              <a:ea typeface="Calibri" panose="020F0502020204030204" pitchFamily="34" charset="0"/>
              <a:cs typeface="Times New Roman" panose="02020603050405020304" pitchFamily="18" charset="0"/>
            </a:endParaRPr>
          </a:p>
          <a:p>
            <a:pPr marL="1257300" lvl="2" indent="-342900" algn="just" fontAlgn="base">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Environmental Management</a:t>
            </a:r>
            <a:endParaRPr lang="nl-NL" sz="1800" dirty="0">
              <a:effectLst/>
              <a:latin typeface="Noto Sans" panose="020B0502040504020204" pitchFamily="34" charset="0"/>
              <a:ea typeface="Calibri" panose="020F0502020204030204" pitchFamily="34" charset="0"/>
              <a:cs typeface="Times New Roman" panose="02020603050405020304" pitchFamily="18" charset="0"/>
            </a:endParaRPr>
          </a:p>
          <a:p>
            <a:pPr marL="1257300" lvl="2" indent="-342900" algn="just" fontAlgn="base">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Health &amp; Safety Management</a:t>
            </a:r>
            <a:endParaRPr lang="nl-NL" sz="1800" dirty="0">
              <a:effectLst/>
              <a:latin typeface="Noto Sans" panose="020B0502040504020204" pitchFamily="34" charset="0"/>
              <a:ea typeface="Calibri" panose="020F0502020204030204" pitchFamily="34" charset="0"/>
              <a:cs typeface="Times New Roman" panose="02020603050405020304" pitchFamily="18" charset="0"/>
            </a:endParaRPr>
          </a:p>
          <a:p>
            <a:pPr marL="1257300" lvl="2" indent="-342900" algn="just" fontAlgn="base">
              <a:lnSpc>
                <a:spcPct val="105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Energy Management and related services</a:t>
            </a:r>
          </a:p>
          <a:p>
            <a:pPr marL="742950" marR="0" lvl="1" indent="-285750" algn="just" defTabSz="914400" rtl="0" eaLnBrk="1" fontAlgn="base" latinLnBrk="0" hangingPunct="1">
              <a:lnSpc>
                <a:spcPct val="105000"/>
              </a:lnSpc>
              <a:spcBef>
                <a:spcPts val="0"/>
              </a:spcBef>
              <a:spcAft>
                <a:spcPts val="800"/>
              </a:spcAft>
              <a:buClr>
                <a:srgbClr val="000000"/>
              </a:buClr>
              <a:buSzPts val="1400"/>
              <a:buFontTx/>
              <a:buChar char="-"/>
              <a:tabLst/>
              <a:defRPr/>
            </a:pPr>
            <a:r>
              <a:rPr lang="en-GB" sz="1800" dirty="0">
                <a:effectLst/>
                <a:latin typeface="Calibri" panose="020F0502020204030204" pitchFamily="34" charset="0"/>
                <a:ea typeface="Calibri" panose="020F0502020204030204" pitchFamily="34" charset="0"/>
              </a:rPr>
              <a:t>the compliance of the certified technician with specific voluntary reference standards on energy management. </a:t>
            </a:r>
          </a:p>
          <a:p>
            <a:pPr marL="457200" marR="0" lvl="1" indent="0" algn="just" defTabSz="914400" rtl="0" eaLnBrk="1" fontAlgn="base" latinLnBrk="0" hangingPunct="1">
              <a:lnSpc>
                <a:spcPct val="105000"/>
              </a:lnSpc>
              <a:spcBef>
                <a:spcPts val="0"/>
              </a:spcBef>
              <a:spcAft>
                <a:spcPts val="800"/>
              </a:spcAft>
              <a:buClr>
                <a:srgbClr val="000000"/>
              </a:buClr>
              <a:buSzPts val="1400"/>
              <a:buFontTx/>
              <a:buNone/>
              <a:tabLst/>
              <a:defRPr/>
            </a:pPr>
            <a:r>
              <a:rPr lang="en-GB" sz="1800" dirty="0">
                <a:effectLst/>
                <a:latin typeface="Calibri" panose="020F0502020204030204" pitchFamily="34" charset="0"/>
                <a:ea typeface="Calibri" panose="020F0502020204030204" pitchFamily="34" charset="0"/>
              </a:rPr>
              <a:t>2) Product certifications: Recognition by a certification body that the system components have a reduced environmental impact throughout their life cycle. </a:t>
            </a:r>
          </a:p>
          <a:p>
            <a:pPr marL="457200" marR="0" lvl="1" indent="0" algn="just" defTabSz="914400" rtl="0" eaLnBrk="1" fontAlgn="base" latinLnBrk="0" hangingPunct="1">
              <a:lnSpc>
                <a:spcPct val="105000"/>
              </a:lnSpc>
              <a:spcBef>
                <a:spcPts val="0"/>
              </a:spcBef>
              <a:spcAft>
                <a:spcPts val="800"/>
              </a:spcAft>
              <a:buClr>
                <a:srgbClr val="000000"/>
              </a:buClr>
              <a:buSzPts val="1400"/>
              <a:buFontTx/>
              <a:buNone/>
              <a:tabLst/>
              <a:defRPr/>
            </a:pPr>
            <a:endParaRPr lang="en-GB" sz="1800" dirty="0">
              <a:effectLst/>
              <a:latin typeface="Calibri" panose="020F0502020204030204" pitchFamily="34" charset="0"/>
              <a:ea typeface="Calibri" panose="020F0502020204030204" pitchFamily="34" charset="0"/>
            </a:endParaRPr>
          </a:p>
          <a:p>
            <a:pPr marL="742950" marR="0" lvl="1" indent="-285750" algn="just" defTabSz="914400" rtl="0" eaLnBrk="1" fontAlgn="base" latinLnBrk="0" hangingPunct="1">
              <a:lnSpc>
                <a:spcPct val="105000"/>
              </a:lnSpc>
              <a:spcBef>
                <a:spcPts val="0"/>
              </a:spcBef>
              <a:spcAft>
                <a:spcPts val="800"/>
              </a:spcAft>
              <a:buClr>
                <a:srgbClr val="000000"/>
              </a:buClr>
              <a:buSzPts val="1400"/>
              <a:buFont typeface="Wingdings" panose="05000000000000000000" pitchFamily="2" charset="2"/>
              <a:buChar char="Ø"/>
              <a:tabLst/>
              <a:defRPr/>
            </a:pPr>
            <a:r>
              <a:rPr lang="en-GB" sz="1800" i="1" dirty="0">
                <a:effectLst/>
                <a:latin typeface="Calibri" panose="020F0502020204030204" pitchFamily="34" charset="0"/>
                <a:ea typeface="Calibri" panose="020F0502020204030204" pitchFamily="34" charset="0"/>
              </a:rPr>
              <a:t>Time</a:t>
            </a:r>
            <a:r>
              <a:rPr lang="en-GB" sz="1800" dirty="0">
                <a:effectLst/>
                <a:latin typeface="Calibri" panose="020F0502020204030204" pitchFamily="34" charset="0"/>
                <a:ea typeface="Calibri" panose="020F0502020204030204" pitchFamily="34" charset="0"/>
              </a:rPr>
              <a:t>: does the company for instance build itself or through service providers? The first case costs less time. </a:t>
            </a:r>
          </a:p>
          <a:p>
            <a:pPr marL="742950" marR="0" lvl="1" indent="-285750" algn="just" defTabSz="914400" rtl="0" eaLnBrk="1" fontAlgn="base" latinLnBrk="0" hangingPunct="1">
              <a:lnSpc>
                <a:spcPct val="105000"/>
              </a:lnSpc>
              <a:spcBef>
                <a:spcPts val="0"/>
              </a:spcBef>
              <a:spcAft>
                <a:spcPts val="800"/>
              </a:spcAft>
              <a:buClr>
                <a:srgbClr val="000000"/>
              </a:buClr>
              <a:buSzPts val="1400"/>
              <a:buFont typeface="Wingdings" panose="05000000000000000000" pitchFamily="2" charset="2"/>
              <a:buChar char="Ø"/>
              <a:tabLst/>
              <a:defRPr/>
            </a:pPr>
            <a:r>
              <a:rPr lang="en-GB" sz="1800" i="1" dirty="0">
                <a:effectLst/>
                <a:latin typeface="Calibri" panose="020F0502020204030204" pitchFamily="34" charset="0"/>
                <a:ea typeface="Calibri" panose="020F0502020204030204" pitchFamily="34" charset="0"/>
              </a:rPr>
              <a:t>Maintenance: </a:t>
            </a:r>
            <a:r>
              <a:rPr lang="en-GB" sz="1800" dirty="0">
                <a:effectLst/>
                <a:latin typeface="Calibri" panose="020F0502020204030204" pitchFamily="34" charset="0"/>
                <a:ea typeface="Calibri" panose="020F0502020204030204" pitchFamily="34" charset="0"/>
              </a:rPr>
              <a:t> a maintenance contract with the firm who installed the system can be of advantage and can be included in the offer.</a:t>
            </a:r>
          </a:p>
          <a:p>
            <a:pPr marL="457200" marR="0" lvl="1" indent="0" algn="just" defTabSz="914400" rtl="0" eaLnBrk="1" fontAlgn="base" latinLnBrk="0" hangingPunct="1">
              <a:lnSpc>
                <a:spcPct val="105000"/>
              </a:lnSpc>
              <a:spcBef>
                <a:spcPts val="0"/>
              </a:spcBef>
              <a:spcAft>
                <a:spcPts val="800"/>
              </a:spcAft>
              <a:buClr>
                <a:srgbClr val="000000"/>
              </a:buClr>
              <a:buSzPts val="1400"/>
              <a:buFont typeface="Wingdings" panose="05000000000000000000" pitchFamily="2" charset="2"/>
              <a:buNone/>
              <a:tabLst/>
              <a:defRPr/>
            </a:pPr>
            <a:endParaRPr lang="en-GB" sz="1800" dirty="0">
              <a:effectLst/>
              <a:latin typeface="Calibri" panose="020F0502020204030204" pitchFamily="34" charset="0"/>
              <a:ea typeface="Calibri" panose="020F0502020204030204" pitchFamily="34" charset="0"/>
            </a:endParaRPr>
          </a:p>
          <a:p>
            <a:pPr marL="457200" marR="0" lvl="1" indent="0" algn="just" defTabSz="914400" rtl="0" eaLnBrk="1" fontAlgn="base" latinLnBrk="0" hangingPunct="1">
              <a:lnSpc>
                <a:spcPct val="105000"/>
              </a:lnSpc>
              <a:spcBef>
                <a:spcPts val="0"/>
              </a:spcBef>
              <a:spcAft>
                <a:spcPts val="800"/>
              </a:spcAft>
              <a:buClr>
                <a:srgbClr val="000000"/>
              </a:buClr>
              <a:buSzPts val="1400"/>
              <a:buFont typeface="Wingdings" panose="05000000000000000000" pitchFamily="2" charset="2"/>
              <a:buNone/>
              <a:tabLst/>
              <a:defRPr/>
            </a:pPr>
            <a:endParaRPr lang="en-GB" sz="1800" dirty="0">
              <a:effectLst/>
              <a:latin typeface="Calibri" panose="020F0502020204030204" pitchFamily="34" charset="0"/>
              <a:ea typeface="Calibri" panose="020F0502020204030204" pitchFamily="34" charset="0"/>
            </a:endParaRPr>
          </a:p>
          <a:p>
            <a:pPr marL="0" marR="0" lvl="0" indent="0" algn="just" defTabSz="914400" rtl="0" eaLnBrk="1" fontAlgn="base" latinLnBrk="0" hangingPunct="1">
              <a:lnSpc>
                <a:spcPct val="105000"/>
              </a:lnSpc>
              <a:spcBef>
                <a:spcPts val="0"/>
              </a:spcBef>
              <a:spcAft>
                <a:spcPts val="800"/>
              </a:spcAft>
              <a:buClr>
                <a:srgbClr val="000000"/>
              </a:buClr>
              <a:buSzPts val="1400"/>
              <a:buFontTx/>
              <a:buNone/>
              <a:tabLst/>
              <a:defRPr/>
            </a:pPr>
            <a:endParaRPr lang="nl-NL" sz="1800" dirty="0">
              <a:effectLst/>
              <a:latin typeface="Calibri" panose="020F0502020204030204" pitchFamily="34" charset="0"/>
              <a:ea typeface="Calibri" panose="020F0502020204030204" pitchFamily="34" charset="0"/>
            </a:endParaRPr>
          </a:p>
          <a:p>
            <a:pPr marL="0" lvl="0" indent="0" algn="just" fontAlgn="base">
              <a:lnSpc>
                <a:spcPct val="105000"/>
              </a:lnSpc>
              <a:spcAft>
                <a:spcPts val="800"/>
              </a:spcAft>
              <a:buFont typeface="Calibri" panose="020F050202020403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05000"/>
              </a:lnSpc>
              <a:spcAft>
                <a:spcPts val="800"/>
              </a:spcAft>
              <a:buFont typeface="Calibri" panose="020F0502020204030204" pitchFamily="34" charse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fontAlgn="base">
              <a:lnSpc>
                <a:spcPct val="105000"/>
              </a:lnSpc>
              <a:spcAft>
                <a:spcPts val="800"/>
              </a:spcAft>
              <a:buFont typeface="Calibri" panose="020F0502020204030204" pitchFamily="34" charset="0"/>
              <a:buNone/>
            </a:pPr>
            <a:endParaRPr lang="nl-NL" sz="1800" dirty="0">
              <a:effectLst/>
              <a:latin typeface="Noto Sans" panose="020B0502040504020204" pitchFamily="34" charset="0"/>
              <a:ea typeface="Calibri" panose="020F0502020204030204" pitchFamily="34" charset="0"/>
              <a:cs typeface="Times New Roman" panose="02020603050405020304" pitchFamily="18" charset="0"/>
            </a:endParaRPr>
          </a:p>
          <a:p>
            <a:pPr marL="457200" marR="0" lvl="0" indent="-228600" algn="l" rtl="0">
              <a:lnSpc>
                <a:spcPct val="100000"/>
              </a:lnSpc>
              <a:spcBef>
                <a:spcPts val="0"/>
              </a:spcBef>
              <a:spcAft>
                <a:spcPts val="0"/>
              </a:spcAft>
              <a:buSzPts val="1400"/>
              <a:buNone/>
            </a:pPr>
            <a:endParaRPr lang="nl-NL" i="1" dirty="0"/>
          </a:p>
          <a:p>
            <a:pPr marL="457200" marR="0" lvl="0" indent="-228600" algn="l" rtl="0">
              <a:lnSpc>
                <a:spcPct val="100000"/>
              </a:lnSpc>
              <a:spcBef>
                <a:spcPts val="0"/>
              </a:spcBef>
              <a:spcAft>
                <a:spcPts val="0"/>
              </a:spcAft>
              <a:buSzPts val="1400"/>
              <a:buNone/>
            </a:pPr>
            <a:endParaRPr i="1" dirty="0"/>
          </a:p>
        </p:txBody>
      </p:sp>
      <p:sp>
        <p:nvSpPr>
          <p:cNvPr id="1486" name="Google Shape;1486;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4" name="Google Shape;149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This might be a bit complicated, therefore an example is provided in the next slides. </a:t>
            </a:r>
            <a:endParaRPr dirty="0"/>
          </a:p>
        </p:txBody>
      </p:sp>
      <p:sp>
        <p:nvSpPr>
          <p:cNvPr id="1495" name="Google Shape;1495;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3" name="Google Shape;1503;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dirty="0"/>
              <a:t>Source: ECUB</a:t>
            </a:r>
            <a:endParaRPr dirty="0"/>
          </a:p>
          <a:p>
            <a:pPr marL="457200" marR="0" lvl="0" indent="-228600" algn="l" rtl="0">
              <a:lnSpc>
                <a:spcPct val="100000"/>
              </a:lnSpc>
              <a:spcBef>
                <a:spcPts val="0"/>
              </a:spcBef>
              <a:spcAft>
                <a:spcPts val="0"/>
              </a:spcAft>
              <a:buSzPts val="1400"/>
              <a:buNone/>
            </a:pPr>
            <a:endParaRPr lang="nl-NL" dirty="0"/>
          </a:p>
          <a:p>
            <a:pPr marL="457200" lvl="0" indent="-228600" algn="l" rtl="0">
              <a:lnSpc>
                <a:spcPct val="90000"/>
              </a:lnSpc>
              <a:spcBef>
                <a:spcPts val="1000"/>
              </a:spcBef>
              <a:spcAft>
                <a:spcPts val="0"/>
              </a:spcAft>
              <a:buSzPct val="81081"/>
              <a:buNone/>
            </a:pPr>
            <a:endParaRPr lang="en-US" sz="1200" i="1" dirty="0"/>
          </a:p>
          <a:p>
            <a:pPr marL="457200" lvl="0" indent="-228600" algn="l" rtl="0">
              <a:lnSpc>
                <a:spcPct val="120000"/>
              </a:lnSpc>
              <a:spcBef>
                <a:spcPts val="1000"/>
              </a:spcBef>
              <a:spcAft>
                <a:spcPts val="0"/>
              </a:spcAft>
              <a:buSzPct val="81081"/>
              <a:buNone/>
            </a:pPr>
            <a:r>
              <a:rPr lang="en-US" sz="1200" dirty="0">
                <a:latin typeface="Arial"/>
                <a:ea typeface="Arial"/>
                <a:cs typeface="Arial"/>
                <a:sym typeface="Arial"/>
              </a:rPr>
              <a:t>ECUB selects ESS for their members, based on their procurement policy, but is not part of agreements between a member and an ESS. </a:t>
            </a:r>
            <a:endParaRPr lang="en-US" sz="1200" dirty="0"/>
          </a:p>
          <a:p>
            <a:pPr marL="457200" marR="0" lvl="0" indent="-228600" algn="l" rtl="0">
              <a:lnSpc>
                <a:spcPct val="100000"/>
              </a:lnSpc>
              <a:spcBef>
                <a:spcPts val="0"/>
              </a:spcBef>
              <a:spcAft>
                <a:spcPts val="0"/>
              </a:spcAft>
              <a:buSzPts val="1400"/>
              <a:buNone/>
            </a:pPr>
            <a:endParaRPr dirty="0"/>
          </a:p>
        </p:txBody>
      </p:sp>
      <p:sp>
        <p:nvSpPr>
          <p:cNvPr id="1504" name="Google Shape;1504;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5" name="Google Shape;116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2" name="Google Shape;1512;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dirty="0"/>
              <a:t>Source: ECUB</a:t>
            </a:r>
          </a:p>
          <a:p>
            <a:pPr marL="0" marR="0" lvl="0" indent="0" algn="l" rtl="0">
              <a:lnSpc>
                <a:spcPct val="100000"/>
              </a:lnSpc>
              <a:spcBef>
                <a:spcPts val="0"/>
              </a:spcBef>
              <a:spcAft>
                <a:spcPts val="0"/>
              </a:spcAft>
              <a:buClr>
                <a:schemeClr val="dk1"/>
              </a:buClr>
              <a:buSzPts val="1200"/>
              <a:buFont typeface="Calibri"/>
              <a:buNone/>
            </a:pPr>
            <a:endParaRPr lang="nl-NL"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nl-NL" dirty="0" err="1"/>
              <a:t>Additional</a:t>
            </a:r>
            <a:r>
              <a:rPr lang="nl-NL" dirty="0"/>
              <a:t> information: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nl-NL" dirty="0"/>
              <a:t>A </a:t>
            </a:r>
            <a:r>
              <a:rPr lang="nl-NL" sz="1200" dirty="0"/>
              <a:t>new tender procedure starts </a:t>
            </a:r>
            <a:r>
              <a:rPr lang="nl-NL" sz="1200" dirty="0" err="1"/>
              <a:t>when</a:t>
            </a:r>
            <a:r>
              <a:rPr lang="nl-NL" sz="1200" dirty="0"/>
              <a:t> a contract </a:t>
            </a:r>
            <a:r>
              <a:rPr lang="nl-NL" sz="1200" dirty="0" err="1"/>
              <a:t>period</a:t>
            </a:r>
            <a:r>
              <a:rPr lang="nl-NL" sz="1200" dirty="0"/>
              <a:t> of </a:t>
            </a:r>
            <a:r>
              <a:rPr lang="nl-NL" sz="1200" dirty="0" err="1"/>
              <a:t>three</a:t>
            </a:r>
            <a:r>
              <a:rPr lang="nl-NL" sz="1200" dirty="0"/>
              <a:t> </a:t>
            </a:r>
            <a:r>
              <a:rPr lang="nl-NL" sz="1200" dirty="0" err="1"/>
              <a:t>years</a:t>
            </a:r>
            <a:r>
              <a:rPr lang="nl-NL" sz="1200" dirty="0"/>
              <a:t> </a:t>
            </a:r>
            <a:r>
              <a:rPr lang="nl-NL" sz="1200" dirty="0" err="1"/>
              <a:t>ends</a:t>
            </a:r>
            <a:r>
              <a:rPr lang="nl-NL" sz="1200" dirty="0"/>
              <a:t>.  </a:t>
            </a:r>
            <a:endParaRPr lang="nl-NL"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nl-NL" dirty="0"/>
              <a:t>An offer </a:t>
            </a:r>
            <a:r>
              <a:rPr lang="nl-NL" dirty="0" err="1"/>
              <a:t>cannot</a:t>
            </a:r>
            <a:r>
              <a:rPr lang="nl-NL" dirty="0"/>
              <a:t> </a:t>
            </a:r>
            <a:r>
              <a:rPr lang="nl-NL" dirty="0" err="1"/>
              <a:t>be</a:t>
            </a:r>
            <a:r>
              <a:rPr lang="nl-NL" dirty="0"/>
              <a:t> split </a:t>
            </a:r>
            <a:r>
              <a:rPr lang="nl-NL" dirty="0" err="1"/>
              <a:t>into</a:t>
            </a:r>
            <a:r>
              <a:rPr lang="nl-NL" dirty="0"/>
              <a:t> different </a:t>
            </a:r>
            <a:r>
              <a:rPr lang="nl-NL" dirty="0" err="1"/>
              <a:t>ones</a:t>
            </a:r>
            <a:r>
              <a:rPr lang="nl-NL" dirty="0"/>
              <a:t> </a:t>
            </a:r>
            <a:r>
              <a:rPr lang="en-US" sz="1200" dirty="0"/>
              <a:t>to reduce their respective prices and remain under the amount for which multiple tenders are necessary. For example; an offer of €7.500 cannot be split in one offer of €5.000 and €2.500 to avoid a tender publication and competition. At least two offers of different parties and the tender needs to be publicly available on the website. </a:t>
            </a:r>
            <a:endParaRPr lang="en-US" dirty="0"/>
          </a:p>
          <a:p>
            <a:pPr marL="0" marR="0" lvl="0" indent="0" algn="l" rtl="0">
              <a:lnSpc>
                <a:spcPct val="100000"/>
              </a:lnSpc>
              <a:spcBef>
                <a:spcPts val="0"/>
              </a:spcBef>
              <a:spcAft>
                <a:spcPts val="0"/>
              </a:spcAft>
              <a:buClr>
                <a:schemeClr val="dk1"/>
              </a:buClr>
              <a:buSzPts val="1200"/>
              <a:buFont typeface="Calibri"/>
              <a:buNone/>
            </a:pPr>
            <a:endParaRPr dirty="0"/>
          </a:p>
          <a:p>
            <a:pPr marL="457200" marR="0" lvl="0" indent="-228600" algn="l" rtl="0">
              <a:lnSpc>
                <a:spcPct val="100000"/>
              </a:lnSpc>
              <a:spcBef>
                <a:spcPts val="0"/>
              </a:spcBef>
              <a:spcAft>
                <a:spcPts val="0"/>
              </a:spcAft>
              <a:buSzPts val="1400"/>
              <a:buNone/>
            </a:pPr>
            <a:endParaRPr dirty="0"/>
          </a:p>
        </p:txBody>
      </p:sp>
      <p:sp>
        <p:nvSpPr>
          <p:cNvPr id="1513" name="Google Shape;1513;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1" name="Google Shape;152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1" u="none" dirty="0"/>
              <a:t>15 min </a:t>
            </a:r>
          </a:p>
          <a:p>
            <a:pPr marL="0" marR="0" lvl="0" indent="0" algn="l" rtl="0">
              <a:lnSpc>
                <a:spcPct val="100000"/>
              </a:lnSpc>
              <a:spcBef>
                <a:spcPts val="0"/>
              </a:spcBef>
              <a:spcAft>
                <a:spcPts val="0"/>
              </a:spcAft>
              <a:buClr>
                <a:schemeClr val="dk1"/>
              </a:buClr>
              <a:buSzPts val="1200"/>
              <a:buFont typeface="Calibri"/>
              <a:buNone/>
            </a:pPr>
            <a:endParaRPr lang="en-US" sz="1200" i="1" u="none" dirty="0"/>
          </a:p>
          <a:p>
            <a:pPr marL="0" marR="0" lvl="0" indent="0" algn="l" rtl="0">
              <a:lnSpc>
                <a:spcPct val="100000"/>
              </a:lnSpc>
              <a:spcBef>
                <a:spcPts val="0"/>
              </a:spcBef>
              <a:spcAft>
                <a:spcPts val="0"/>
              </a:spcAft>
              <a:buClr>
                <a:schemeClr val="dk1"/>
              </a:buClr>
              <a:buSzPts val="1200"/>
              <a:buFont typeface="Calibri"/>
              <a:buNone/>
            </a:pPr>
            <a:r>
              <a:rPr lang="en-US" sz="1200" i="1" u="none" dirty="0"/>
              <a:t>The discussion on the assignments can be shaped in various ways:</a:t>
            </a:r>
            <a:endParaRPr lang="en-US" dirty="0"/>
          </a:p>
          <a:p>
            <a:pPr marL="171450" marR="0" lvl="0" indent="-171450" algn="l" rtl="0">
              <a:lnSpc>
                <a:spcPct val="100000"/>
              </a:lnSpc>
              <a:spcBef>
                <a:spcPts val="0"/>
              </a:spcBef>
              <a:spcAft>
                <a:spcPts val="0"/>
              </a:spcAft>
              <a:buClr>
                <a:schemeClr val="dk1"/>
              </a:buClr>
              <a:buSzPts val="1200"/>
              <a:buFont typeface="Calibri"/>
              <a:buChar char="-"/>
            </a:pPr>
            <a:r>
              <a:rPr lang="en-US" sz="1200" i="1" u="none" dirty="0"/>
              <a:t>In duo’s (advised for a large and/or very active group, or when multiple people from the same business park have joined the training). </a:t>
            </a:r>
            <a:endParaRPr lang="en-US" dirty="0"/>
          </a:p>
          <a:p>
            <a:pPr marL="171450" marR="0" lvl="0" indent="-171450" algn="l" rtl="0">
              <a:lnSpc>
                <a:spcPct val="100000"/>
              </a:lnSpc>
              <a:spcBef>
                <a:spcPts val="0"/>
              </a:spcBef>
              <a:spcAft>
                <a:spcPts val="0"/>
              </a:spcAft>
              <a:buClr>
                <a:schemeClr val="dk1"/>
              </a:buClr>
              <a:buSzPts val="1200"/>
              <a:buFont typeface="Calibri"/>
              <a:buChar char="-"/>
            </a:pPr>
            <a:r>
              <a:rPr lang="en-US" sz="1200" i="1" u="none" dirty="0"/>
              <a:t>Plenary (advised for a small group, or when a specific case is most interesting)</a:t>
            </a:r>
            <a:endParaRPr lang="en-US" sz="1200" i="1" dirty="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1522" name="Google Shape;1522;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1" name="Google Shape;153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a:t>Of voorbeeld: Klimaatstad Gent (voorselectie van betrouwbare E auditors. Diensten worden aan MKB aangeboden en kosten worden door de gemeente gedragen, mits de ondernemer de aanbevelingen implementeert. </a:t>
            </a:r>
            <a:endParaRPr/>
          </a:p>
          <a:p>
            <a:pPr marL="0" marR="0" lvl="0" indent="0" algn="l" rtl="0">
              <a:lnSpc>
                <a:spcPct val="100000"/>
              </a:lnSpc>
              <a:spcBef>
                <a:spcPts val="0"/>
              </a:spcBef>
              <a:spcAft>
                <a:spcPts val="0"/>
              </a:spcAft>
              <a:buClr>
                <a:schemeClr val="dk1"/>
              </a:buClr>
              <a:buSzPts val="1200"/>
              <a:buFont typeface="Calibri"/>
              <a:buNone/>
            </a:pPr>
            <a:endParaRPr/>
          </a:p>
          <a:p>
            <a:pPr marL="457200" marR="0" lvl="0" indent="-228600" algn="l" rtl="0">
              <a:lnSpc>
                <a:spcPct val="100000"/>
              </a:lnSpc>
              <a:spcBef>
                <a:spcPts val="0"/>
              </a:spcBef>
              <a:spcAft>
                <a:spcPts val="0"/>
              </a:spcAft>
              <a:buSzPts val="1400"/>
              <a:buNone/>
            </a:pPr>
            <a:endParaRPr/>
          </a:p>
        </p:txBody>
      </p:sp>
      <p:sp>
        <p:nvSpPr>
          <p:cNvPr id="1532" name="Google Shape;1532;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0" name="Google Shape;154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20-30 minutes</a:t>
            </a:r>
            <a:endParaRPr dirty="0"/>
          </a:p>
          <a:p>
            <a:pPr marL="457200" marR="0" lvl="0" indent="-22860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Calibri"/>
              <a:buNone/>
            </a:pPr>
            <a:r>
              <a:rPr lang="nl-NL" sz="1200" i="1" u="sng" dirty="0" err="1"/>
              <a:t>Instructions</a:t>
            </a:r>
            <a:r>
              <a:rPr lang="nl-NL" sz="1200" i="1" u="sng" dirty="0"/>
              <a:t> </a:t>
            </a:r>
            <a:r>
              <a:rPr lang="nl-NL" sz="1200" i="1" u="sng" dirty="0" err="1"/>
              <a:t>to</a:t>
            </a:r>
            <a:r>
              <a:rPr lang="nl-NL" sz="1200" i="1" u="sng" dirty="0"/>
              <a:t> trainer: </a:t>
            </a:r>
            <a:r>
              <a:rPr lang="nl-NL" sz="1200" i="1" u="none" dirty="0"/>
              <a:t>The </a:t>
            </a:r>
            <a:r>
              <a:rPr lang="nl-NL" sz="1200" i="1" u="none" dirty="0" err="1"/>
              <a:t>discussion</a:t>
            </a:r>
            <a:r>
              <a:rPr lang="nl-NL" sz="1200" i="1" u="none" dirty="0"/>
              <a:t> on </a:t>
            </a:r>
            <a:r>
              <a:rPr lang="nl-NL" sz="1200" i="1" u="none" dirty="0" err="1"/>
              <a:t>the</a:t>
            </a:r>
            <a:r>
              <a:rPr lang="nl-NL" sz="1200" i="1" u="none" dirty="0"/>
              <a:t> </a:t>
            </a:r>
            <a:r>
              <a:rPr lang="nl-NL" sz="1200" i="1" u="none" dirty="0" err="1"/>
              <a:t>assignments</a:t>
            </a:r>
            <a:r>
              <a:rPr lang="nl-NL" sz="1200" i="1" u="none" dirty="0"/>
              <a:t> </a:t>
            </a:r>
            <a:r>
              <a:rPr lang="nl-NL" sz="1200" i="1" u="none" dirty="0" err="1"/>
              <a:t>can</a:t>
            </a:r>
            <a:r>
              <a:rPr lang="nl-NL" sz="1200" i="1" u="none" dirty="0"/>
              <a:t> </a:t>
            </a:r>
            <a:r>
              <a:rPr lang="nl-NL" sz="1200" i="1" u="none" dirty="0" err="1"/>
              <a:t>be</a:t>
            </a:r>
            <a:r>
              <a:rPr lang="nl-NL" sz="1200" i="1" u="none" dirty="0"/>
              <a:t> </a:t>
            </a:r>
            <a:r>
              <a:rPr lang="nl-NL" sz="1200" i="1" u="none" dirty="0" err="1"/>
              <a:t>shaped</a:t>
            </a:r>
            <a:r>
              <a:rPr lang="nl-NL" sz="1200" i="1" u="none" dirty="0"/>
              <a:t> in </a:t>
            </a:r>
            <a:r>
              <a:rPr lang="nl-NL" sz="1200" i="1" u="none" dirty="0" err="1"/>
              <a:t>various</a:t>
            </a:r>
            <a:r>
              <a:rPr lang="nl-NL" sz="1200" i="1" u="none" dirty="0"/>
              <a:t> </a:t>
            </a:r>
            <a:r>
              <a:rPr lang="nl-NL" sz="1200" i="1" u="none" dirty="0" err="1"/>
              <a:t>ways</a:t>
            </a:r>
            <a:r>
              <a:rPr lang="nl-NL" sz="1200" i="1" u="none" dirty="0"/>
              <a:t>:</a:t>
            </a:r>
            <a:endParaRPr dirty="0"/>
          </a:p>
          <a:p>
            <a:pPr marL="171450" marR="0" lvl="0" indent="-171450" algn="l" rtl="0">
              <a:lnSpc>
                <a:spcPct val="100000"/>
              </a:lnSpc>
              <a:spcBef>
                <a:spcPts val="0"/>
              </a:spcBef>
              <a:spcAft>
                <a:spcPts val="0"/>
              </a:spcAft>
              <a:buClr>
                <a:schemeClr val="dk1"/>
              </a:buClr>
              <a:buSzPts val="1200"/>
              <a:buFont typeface="Calibri"/>
              <a:buChar char="-"/>
            </a:pPr>
            <a:r>
              <a:rPr lang="nl-NL" sz="1200" i="1" u="none" dirty="0"/>
              <a:t>In duo’s (</a:t>
            </a:r>
            <a:r>
              <a:rPr lang="nl-NL" sz="1200" i="1" u="none" dirty="0" err="1"/>
              <a:t>advised</a:t>
            </a:r>
            <a:r>
              <a:rPr lang="nl-NL" sz="1200" i="1" u="none" dirty="0"/>
              <a:t> </a:t>
            </a:r>
            <a:r>
              <a:rPr lang="nl-NL" sz="1200" i="1" u="none" dirty="0" err="1"/>
              <a:t>for</a:t>
            </a:r>
            <a:r>
              <a:rPr lang="nl-NL" sz="1200" i="1" u="none" dirty="0"/>
              <a:t> a large </a:t>
            </a:r>
            <a:r>
              <a:rPr lang="nl-NL" sz="1200" i="1" u="none" dirty="0" err="1"/>
              <a:t>and</a:t>
            </a:r>
            <a:r>
              <a:rPr lang="nl-NL" sz="1200" i="1" u="none" dirty="0"/>
              <a:t>/or </a:t>
            </a:r>
            <a:r>
              <a:rPr lang="nl-NL" sz="1200" i="1" u="none" dirty="0" err="1"/>
              <a:t>very</a:t>
            </a:r>
            <a:r>
              <a:rPr lang="nl-NL" sz="1200" i="1" u="none" dirty="0"/>
              <a:t> </a:t>
            </a:r>
            <a:r>
              <a:rPr lang="nl-NL" sz="1200" i="1" u="none" dirty="0" err="1"/>
              <a:t>active</a:t>
            </a:r>
            <a:r>
              <a:rPr lang="nl-NL" sz="1200" i="1" u="none" dirty="0"/>
              <a:t> </a:t>
            </a:r>
            <a:r>
              <a:rPr lang="nl-NL" sz="1200" i="1" u="none" dirty="0" err="1"/>
              <a:t>group</a:t>
            </a:r>
            <a:r>
              <a:rPr lang="nl-NL" sz="1200" i="1" u="none" dirty="0"/>
              <a:t>, or </a:t>
            </a:r>
            <a:r>
              <a:rPr lang="nl-NL" sz="1200" i="1" u="none" dirty="0" err="1"/>
              <a:t>when</a:t>
            </a:r>
            <a:r>
              <a:rPr lang="nl-NL" sz="1200" i="1" u="none" dirty="0"/>
              <a:t> multiple </a:t>
            </a:r>
            <a:r>
              <a:rPr lang="nl-NL" sz="1200" i="1" u="none" dirty="0" err="1"/>
              <a:t>people</a:t>
            </a:r>
            <a:r>
              <a:rPr lang="nl-NL" sz="1200" i="1" u="none" dirty="0"/>
              <a:t> </a:t>
            </a:r>
            <a:r>
              <a:rPr lang="nl-NL" sz="1200" i="1" u="none" dirty="0" err="1"/>
              <a:t>from</a:t>
            </a:r>
            <a:r>
              <a:rPr lang="nl-NL" sz="1200" i="1" u="none" dirty="0"/>
              <a:t> </a:t>
            </a:r>
            <a:r>
              <a:rPr lang="nl-NL" sz="1200" i="1" u="none" dirty="0" err="1"/>
              <a:t>the</a:t>
            </a:r>
            <a:r>
              <a:rPr lang="nl-NL" sz="1200" i="1" u="none" dirty="0"/>
              <a:t> </a:t>
            </a:r>
            <a:r>
              <a:rPr lang="nl-NL" sz="1200" i="1" u="none" dirty="0" err="1"/>
              <a:t>same</a:t>
            </a:r>
            <a:r>
              <a:rPr lang="nl-NL" sz="1200" i="1" u="none" dirty="0"/>
              <a:t> business park have </a:t>
            </a:r>
            <a:r>
              <a:rPr lang="nl-NL" sz="1200" i="1" u="none" dirty="0" err="1"/>
              <a:t>joined</a:t>
            </a:r>
            <a:r>
              <a:rPr lang="nl-NL" sz="1200" i="1" u="none" dirty="0"/>
              <a:t> </a:t>
            </a:r>
            <a:r>
              <a:rPr lang="nl-NL" sz="1200" i="1" u="none" dirty="0" err="1"/>
              <a:t>the</a:t>
            </a:r>
            <a:r>
              <a:rPr lang="nl-NL" sz="1200" i="1" u="none" dirty="0"/>
              <a:t> training)</a:t>
            </a:r>
            <a:endParaRPr dirty="0"/>
          </a:p>
          <a:p>
            <a:pPr marL="171450" marR="0" lvl="0" indent="-171450" algn="l" rtl="0">
              <a:lnSpc>
                <a:spcPct val="100000"/>
              </a:lnSpc>
              <a:spcBef>
                <a:spcPts val="0"/>
              </a:spcBef>
              <a:spcAft>
                <a:spcPts val="0"/>
              </a:spcAft>
              <a:buClr>
                <a:schemeClr val="dk1"/>
              </a:buClr>
              <a:buSzPts val="1200"/>
              <a:buFont typeface="Calibri"/>
              <a:buChar char="-"/>
            </a:pPr>
            <a:r>
              <a:rPr lang="nl-NL" sz="1200" i="1" u="none" dirty="0" err="1"/>
              <a:t>Plenary</a:t>
            </a:r>
            <a:r>
              <a:rPr lang="nl-NL" sz="1200" i="1" u="none" dirty="0"/>
              <a:t> (</a:t>
            </a:r>
            <a:r>
              <a:rPr lang="nl-NL" sz="1200" i="1" u="none" dirty="0" err="1"/>
              <a:t>advised</a:t>
            </a:r>
            <a:r>
              <a:rPr lang="nl-NL" sz="1200" i="1" u="none" dirty="0"/>
              <a:t> </a:t>
            </a:r>
            <a:r>
              <a:rPr lang="nl-NL" sz="1200" i="1" u="none" dirty="0" err="1"/>
              <a:t>for</a:t>
            </a:r>
            <a:r>
              <a:rPr lang="nl-NL" sz="1200" i="1" u="none" dirty="0"/>
              <a:t> a small </a:t>
            </a:r>
            <a:r>
              <a:rPr lang="nl-NL" sz="1200" i="1" u="none" dirty="0" err="1"/>
              <a:t>group</a:t>
            </a:r>
            <a:r>
              <a:rPr lang="nl-NL" sz="1200" i="1" u="none" dirty="0"/>
              <a:t>, or </a:t>
            </a:r>
            <a:r>
              <a:rPr lang="nl-NL" sz="1200" i="1" u="none" dirty="0" err="1"/>
              <a:t>when</a:t>
            </a:r>
            <a:r>
              <a:rPr lang="nl-NL" sz="1200" i="1" u="none" dirty="0"/>
              <a:t> a </a:t>
            </a:r>
            <a:r>
              <a:rPr lang="nl-NL" sz="1200" i="1" u="none" dirty="0" err="1"/>
              <a:t>specific</a:t>
            </a:r>
            <a:r>
              <a:rPr lang="nl-NL" sz="1200" i="1" u="none" dirty="0"/>
              <a:t> case is most </a:t>
            </a:r>
            <a:r>
              <a:rPr lang="nl-NL" sz="1200" i="1" u="none" dirty="0" err="1"/>
              <a:t>interesting</a:t>
            </a:r>
            <a:r>
              <a:rPr lang="nl-NL" sz="1200" i="1" u="none" dirty="0"/>
              <a:t>)</a:t>
            </a:r>
          </a:p>
          <a:p>
            <a:pPr marL="171450" marR="0" lvl="0" indent="-171450" algn="l" rtl="0">
              <a:lnSpc>
                <a:spcPct val="100000"/>
              </a:lnSpc>
              <a:spcBef>
                <a:spcPts val="0"/>
              </a:spcBef>
              <a:spcAft>
                <a:spcPts val="0"/>
              </a:spcAft>
              <a:buClr>
                <a:schemeClr val="dk1"/>
              </a:buClr>
              <a:buSzPts val="1200"/>
              <a:buFont typeface="Calibri"/>
              <a:buChar char="-"/>
            </a:pPr>
            <a:endParaRPr lang="nl-NL" sz="1200" i="1" u="none" dirty="0"/>
          </a:p>
          <a:p>
            <a:pPr marL="0" marR="0" lvl="0" indent="0" algn="l" rtl="0">
              <a:lnSpc>
                <a:spcPct val="100000"/>
              </a:lnSpc>
              <a:spcBef>
                <a:spcPts val="0"/>
              </a:spcBef>
              <a:spcAft>
                <a:spcPts val="0"/>
              </a:spcAft>
              <a:buClr>
                <a:schemeClr val="dk1"/>
              </a:buClr>
              <a:buSzPts val="1200"/>
              <a:buFont typeface="Calibri"/>
              <a:buNone/>
            </a:pPr>
            <a:r>
              <a:rPr lang="nl-NL" sz="1200" i="0" u="none" dirty="0" err="1"/>
              <a:t>Optional</a:t>
            </a:r>
            <a:r>
              <a:rPr lang="nl-NL" sz="1200" i="0" u="none" dirty="0"/>
              <a:t>: </a:t>
            </a:r>
            <a:r>
              <a:rPr lang="nl-NL" sz="1200" i="0" u="none" dirty="0" err="1"/>
              <a:t>to</a:t>
            </a:r>
            <a:r>
              <a:rPr lang="nl-NL" sz="1200" i="0" u="none" dirty="0"/>
              <a:t> </a:t>
            </a:r>
            <a:r>
              <a:rPr lang="nl-NL" sz="1200" i="0" u="none" dirty="0" err="1"/>
              <a:t>send</a:t>
            </a:r>
            <a:r>
              <a:rPr lang="nl-NL" sz="1200" i="0" u="none" dirty="0"/>
              <a:t> out </a:t>
            </a:r>
            <a:r>
              <a:rPr lang="nl-NL" sz="1200" i="0" u="none" dirty="0" err="1"/>
              <a:t>this</a:t>
            </a:r>
            <a:r>
              <a:rPr lang="nl-NL" sz="1200" i="0" u="none" dirty="0"/>
              <a:t> last question </a:t>
            </a:r>
            <a:r>
              <a:rPr lang="nl-NL" sz="1200" i="0" u="none" dirty="0" err="1"/>
              <a:t>to</a:t>
            </a:r>
            <a:r>
              <a:rPr lang="nl-NL" sz="1200" i="0" u="none" dirty="0"/>
              <a:t> </a:t>
            </a:r>
            <a:r>
              <a:rPr lang="nl-NL" sz="1200" i="0" u="none" dirty="0" err="1"/>
              <a:t>participants</a:t>
            </a:r>
            <a:r>
              <a:rPr lang="nl-NL" sz="1200" i="0" u="none" dirty="0"/>
              <a:t> beforehand </a:t>
            </a:r>
            <a:r>
              <a:rPr lang="nl-NL" sz="1200" i="0" u="none" dirty="0" err="1"/>
              <a:t>by</a:t>
            </a:r>
            <a:r>
              <a:rPr lang="nl-NL" sz="1200" i="0" u="none" dirty="0"/>
              <a:t> mail. </a:t>
            </a:r>
            <a:endParaRPr sz="1200" i="0" dirty="0"/>
          </a:p>
        </p:txBody>
      </p:sp>
      <p:sp>
        <p:nvSpPr>
          <p:cNvPr id="1541" name="Google Shape;1541;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2" name="Google Shape;155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a:t>So we discussed that collective energy projects have quite some benefits for SMEs in a business park. But how to you actually realize these energy projects?</a:t>
            </a:r>
            <a:endParaRPr/>
          </a:p>
          <a:p>
            <a:pPr marL="457200" marR="0" lvl="0" indent="-228600" algn="l" rtl="0">
              <a:lnSpc>
                <a:spcPct val="100000"/>
              </a:lnSpc>
              <a:spcBef>
                <a:spcPts val="0"/>
              </a:spcBef>
              <a:spcAft>
                <a:spcPts val="0"/>
              </a:spcAft>
              <a:buSzPts val="1400"/>
              <a:buNone/>
            </a:pPr>
            <a:endParaRPr>
              <a:solidFill>
                <a:srgbClr val="FF0000"/>
              </a:solidFill>
            </a:endParaRPr>
          </a:p>
          <a:p>
            <a:pPr marL="457200" marR="0" lvl="0" indent="-228600" algn="l" rtl="0">
              <a:lnSpc>
                <a:spcPct val="100000"/>
              </a:lnSpc>
              <a:spcBef>
                <a:spcPts val="0"/>
              </a:spcBef>
              <a:spcAft>
                <a:spcPts val="0"/>
              </a:spcAft>
              <a:buSzPts val="1400"/>
              <a:buNone/>
            </a:pPr>
            <a:r>
              <a:rPr lang="nl-NL">
                <a:solidFill>
                  <a:srgbClr val="FF0000"/>
                </a:solidFill>
              </a:rPr>
              <a:t>In the following part of this presentation, I will explain the process of implementing the energy measures in a collective way. </a:t>
            </a:r>
            <a:r>
              <a:rPr lang="nl-NL" sz="1200" b="0" i="0" u="none" strike="noStrike">
                <a:solidFill>
                  <a:srgbClr val="000000"/>
                </a:solidFill>
                <a:latin typeface="Arial"/>
                <a:ea typeface="Arial"/>
                <a:cs typeface="Arial"/>
                <a:sym typeface="Arial"/>
              </a:rPr>
              <a:t>As the Trusted Partner, you can guide them in this process and support them in specific ways in the process to unlock additional energy saving potential, or to make a given idea more convenient or cost-effective to implement. </a:t>
            </a:r>
            <a:endParaRPr/>
          </a:p>
          <a:p>
            <a:pPr marL="457200" marR="0" lvl="0" indent="-228600" algn="l" rtl="0">
              <a:lnSpc>
                <a:spcPct val="100000"/>
              </a:lnSpc>
              <a:spcBef>
                <a:spcPts val="0"/>
              </a:spcBef>
              <a:spcAft>
                <a:spcPts val="0"/>
              </a:spcAft>
              <a:buSzPts val="1400"/>
              <a:buNone/>
            </a:pPr>
            <a:endParaRPr/>
          </a:p>
        </p:txBody>
      </p:sp>
      <p:sp>
        <p:nvSpPr>
          <p:cNvPr id="1553" name="Google Shape;1553;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i="1"/>
              <a:t>Note for the trainer: (…)</a:t>
            </a:r>
            <a:endParaRPr/>
          </a:p>
          <a:p>
            <a:pPr marL="457200" marR="0" lvl="0" indent="-228600" algn="l" rtl="0">
              <a:lnSpc>
                <a:spcPct val="100000"/>
              </a:lnSpc>
              <a:spcBef>
                <a:spcPts val="0"/>
              </a:spcBef>
              <a:spcAft>
                <a:spcPts val="0"/>
              </a:spcAft>
              <a:buSzPts val="1400"/>
              <a:buNone/>
            </a:pPr>
            <a:endParaRPr/>
          </a:p>
        </p:txBody>
      </p:sp>
      <p:sp>
        <p:nvSpPr>
          <p:cNvPr id="1560" name="Google Shape;1560;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0" name="Google Shape;1610;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nl-NL" dirty="0"/>
          </a:p>
        </p:txBody>
      </p:sp>
      <p:sp>
        <p:nvSpPr>
          <p:cNvPr id="1611" name="Google Shape;1611;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9" name="Google Shape;1619;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a:t>Trainer: </a:t>
            </a:r>
            <a:r>
              <a:rPr lang="nl-NL" dirty="0" err="1"/>
              <a:t>refer</a:t>
            </a:r>
            <a:r>
              <a:rPr lang="nl-NL" dirty="0"/>
              <a:t> </a:t>
            </a:r>
            <a:r>
              <a:rPr lang="nl-NL" dirty="0" err="1"/>
              <a:t>participants</a:t>
            </a:r>
            <a:r>
              <a:rPr lang="nl-NL" dirty="0"/>
              <a:t> </a:t>
            </a:r>
            <a:r>
              <a:rPr lang="nl-NL" dirty="0" err="1"/>
              <a:t>to</a:t>
            </a:r>
            <a:r>
              <a:rPr lang="nl-NL" dirty="0"/>
              <a:t> </a:t>
            </a:r>
            <a:r>
              <a:rPr lang="nl-NL" dirty="0" err="1"/>
              <a:t>available</a:t>
            </a:r>
            <a:r>
              <a:rPr lang="nl-NL" dirty="0"/>
              <a:t> </a:t>
            </a:r>
            <a:r>
              <a:rPr lang="nl-NL" dirty="0" err="1"/>
              <a:t>examples</a:t>
            </a:r>
            <a:r>
              <a:rPr lang="nl-NL" dirty="0"/>
              <a:t>. </a:t>
            </a:r>
            <a:r>
              <a:rPr lang="nl-NL" dirty="0" err="1"/>
              <a:t>If</a:t>
            </a:r>
            <a:r>
              <a:rPr lang="nl-NL" dirty="0"/>
              <a:t> </a:t>
            </a:r>
            <a:r>
              <a:rPr lang="nl-NL" dirty="0" err="1"/>
              <a:t>there</a:t>
            </a:r>
            <a:r>
              <a:rPr lang="nl-NL" dirty="0"/>
              <a:t> is no </a:t>
            </a:r>
            <a:r>
              <a:rPr lang="nl-NL" dirty="0" err="1"/>
              <a:t>example</a:t>
            </a:r>
            <a:r>
              <a:rPr lang="nl-NL" dirty="0"/>
              <a:t>, </a:t>
            </a:r>
            <a:r>
              <a:rPr lang="nl-NL" dirty="0" err="1"/>
              <a:t>then</a:t>
            </a:r>
            <a:r>
              <a:rPr lang="nl-NL" dirty="0"/>
              <a:t> </a:t>
            </a:r>
            <a:r>
              <a:rPr lang="nl-NL" dirty="0" err="1"/>
              <a:t>it</a:t>
            </a:r>
            <a:r>
              <a:rPr lang="nl-NL" dirty="0"/>
              <a:t> is </a:t>
            </a:r>
            <a:r>
              <a:rPr lang="nl-NL" dirty="0" err="1"/>
              <a:t>good</a:t>
            </a:r>
            <a:r>
              <a:rPr lang="nl-NL" dirty="0"/>
              <a:t> </a:t>
            </a:r>
            <a:r>
              <a:rPr lang="nl-NL" dirty="0" err="1"/>
              <a:t>to</a:t>
            </a:r>
            <a:r>
              <a:rPr lang="nl-NL" dirty="0"/>
              <a:t> have a </a:t>
            </a:r>
            <a:r>
              <a:rPr lang="nl-NL" dirty="0" err="1"/>
              <a:t>discussion</a:t>
            </a:r>
            <a:r>
              <a:rPr lang="nl-NL" dirty="0"/>
              <a:t> </a:t>
            </a:r>
            <a:r>
              <a:rPr lang="nl-NL" dirty="0" err="1"/>
              <a:t>about</a:t>
            </a:r>
            <a:r>
              <a:rPr lang="nl-NL" dirty="0"/>
              <a:t> </a:t>
            </a:r>
            <a:r>
              <a:rPr lang="nl-NL" dirty="0" err="1"/>
              <a:t>who</a:t>
            </a:r>
            <a:r>
              <a:rPr lang="nl-NL" dirty="0"/>
              <a:t> </a:t>
            </a:r>
            <a:r>
              <a:rPr lang="nl-NL" dirty="0" err="1"/>
              <a:t>can</a:t>
            </a:r>
            <a:r>
              <a:rPr lang="nl-NL" dirty="0"/>
              <a:t> help </a:t>
            </a:r>
            <a:r>
              <a:rPr lang="nl-NL" dirty="0" err="1"/>
              <a:t>the</a:t>
            </a:r>
            <a:r>
              <a:rPr lang="nl-NL" dirty="0"/>
              <a:t> </a:t>
            </a:r>
            <a:r>
              <a:rPr lang="nl-NL" dirty="0" err="1"/>
              <a:t>collective</a:t>
            </a:r>
            <a:r>
              <a:rPr lang="nl-NL" dirty="0"/>
              <a:t> </a:t>
            </a:r>
            <a:r>
              <a:rPr lang="nl-NL" dirty="0" err="1"/>
              <a:t>and</a:t>
            </a:r>
            <a:r>
              <a:rPr lang="nl-NL" dirty="0"/>
              <a:t> </a:t>
            </a:r>
            <a:r>
              <a:rPr lang="nl-NL" dirty="0" err="1"/>
              <a:t>where</a:t>
            </a:r>
            <a:r>
              <a:rPr lang="nl-NL" dirty="0"/>
              <a:t> </a:t>
            </a:r>
            <a:r>
              <a:rPr lang="nl-NL" dirty="0" err="1"/>
              <a:t>to</a:t>
            </a:r>
            <a:r>
              <a:rPr lang="nl-NL" dirty="0"/>
              <a:t> </a:t>
            </a:r>
            <a:r>
              <a:rPr lang="nl-NL" dirty="0" err="1"/>
              <a:t>find</a:t>
            </a:r>
            <a:r>
              <a:rPr lang="nl-NL" dirty="0"/>
              <a:t> </a:t>
            </a:r>
            <a:r>
              <a:rPr lang="nl-NL" dirty="0" err="1"/>
              <a:t>such</a:t>
            </a:r>
            <a:r>
              <a:rPr lang="nl-NL" dirty="0"/>
              <a:t> a person. </a:t>
            </a:r>
          </a:p>
          <a:p>
            <a:pPr marL="457200" marR="0" lvl="0" indent="-228600" algn="l" rtl="0">
              <a:lnSpc>
                <a:spcPct val="100000"/>
              </a:lnSpc>
              <a:spcBef>
                <a:spcPts val="0"/>
              </a:spcBef>
              <a:spcAft>
                <a:spcPts val="0"/>
              </a:spcAft>
              <a:buSzPts val="1400"/>
              <a:buNone/>
            </a:pPr>
            <a:endParaRPr lang="nl-NL" dirty="0"/>
          </a:p>
          <a:p>
            <a:pPr marL="457200" marR="0" lvl="0" indent="-228600" algn="l" rtl="0">
              <a:lnSpc>
                <a:spcPct val="100000"/>
              </a:lnSpc>
              <a:spcBef>
                <a:spcPts val="0"/>
              </a:spcBef>
              <a:spcAft>
                <a:spcPts val="0"/>
              </a:spcAft>
              <a:buSzPts val="1400"/>
              <a:buNone/>
            </a:pPr>
            <a:r>
              <a:rPr lang="nl-NL" b="1" dirty="0"/>
              <a:t>Make </a:t>
            </a:r>
            <a:r>
              <a:rPr lang="nl-NL" b="1" dirty="0" err="1"/>
              <a:t>use</a:t>
            </a:r>
            <a:r>
              <a:rPr lang="nl-NL" b="1" dirty="0"/>
              <a:t> of </a:t>
            </a:r>
            <a:r>
              <a:rPr lang="nl-NL" b="1" dirty="0" err="1"/>
              <a:t>the</a:t>
            </a:r>
            <a:r>
              <a:rPr lang="nl-NL" b="1" dirty="0"/>
              <a:t> ‘Checklist contract </a:t>
            </a:r>
            <a:r>
              <a:rPr lang="nl-NL" b="1" dirty="0" err="1"/>
              <a:t>with</a:t>
            </a:r>
            <a:r>
              <a:rPr lang="nl-NL" b="1" dirty="0"/>
              <a:t> </a:t>
            </a:r>
            <a:r>
              <a:rPr lang="nl-NL" b="1" dirty="0" err="1"/>
              <a:t>supplier</a:t>
            </a:r>
            <a:r>
              <a:rPr lang="nl-NL" b="1" dirty="0"/>
              <a:t> tool’. </a:t>
            </a:r>
          </a:p>
        </p:txBody>
      </p:sp>
      <p:sp>
        <p:nvSpPr>
          <p:cNvPr id="1620" name="Google Shape;1620;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nl-NL"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7"/>
        <p:cNvGrpSpPr/>
        <p:nvPr/>
      </p:nvGrpSpPr>
      <p:grpSpPr>
        <a:xfrm>
          <a:off x="0" y="0"/>
          <a:ext cx="0" cy="0"/>
          <a:chOff x="0" y="0"/>
          <a:chExt cx="0" cy="0"/>
        </a:xfrm>
      </p:grpSpPr>
      <p:sp>
        <p:nvSpPr>
          <p:cNvPr id="1628" name="Google Shape;162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9" name="Google Shape;1629;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a:t>If there are examples in your country, use these. </a:t>
            </a:r>
            <a:endParaRPr/>
          </a:p>
        </p:txBody>
      </p:sp>
      <p:sp>
        <p:nvSpPr>
          <p:cNvPr id="1630" name="Google Shape;1630;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1" name="Google Shape;1651;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dirty="0" err="1"/>
              <a:t>So</a:t>
            </a:r>
            <a:r>
              <a:rPr lang="nl-NL" dirty="0"/>
              <a:t> we </a:t>
            </a:r>
            <a:r>
              <a:rPr lang="nl-NL" dirty="0" err="1"/>
              <a:t>discussed</a:t>
            </a:r>
            <a:r>
              <a:rPr lang="nl-NL" dirty="0"/>
              <a:t> </a:t>
            </a:r>
            <a:r>
              <a:rPr lang="nl-NL" dirty="0" err="1"/>
              <a:t>that</a:t>
            </a:r>
            <a:r>
              <a:rPr lang="nl-NL" dirty="0"/>
              <a:t> </a:t>
            </a:r>
            <a:r>
              <a:rPr lang="nl-NL" dirty="0" err="1"/>
              <a:t>collective</a:t>
            </a:r>
            <a:r>
              <a:rPr lang="nl-NL" dirty="0"/>
              <a:t> energy </a:t>
            </a:r>
            <a:r>
              <a:rPr lang="nl-NL" dirty="0" err="1"/>
              <a:t>projects</a:t>
            </a:r>
            <a:r>
              <a:rPr lang="nl-NL" dirty="0"/>
              <a:t> have </a:t>
            </a:r>
            <a:r>
              <a:rPr lang="nl-NL" dirty="0" err="1"/>
              <a:t>quite</a:t>
            </a:r>
            <a:r>
              <a:rPr lang="nl-NL" dirty="0"/>
              <a:t> </a:t>
            </a:r>
            <a:r>
              <a:rPr lang="nl-NL" dirty="0" err="1"/>
              <a:t>some</a:t>
            </a:r>
            <a:r>
              <a:rPr lang="nl-NL" dirty="0"/>
              <a:t> benefits </a:t>
            </a:r>
            <a:r>
              <a:rPr lang="nl-NL" dirty="0" err="1"/>
              <a:t>for</a:t>
            </a:r>
            <a:r>
              <a:rPr lang="nl-NL" dirty="0"/>
              <a:t> </a:t>
            </a:r>
            <a:r>
              <a:rPr lang="nl-NL" dirty="0" err="1"/>
              <a:t>SMEs</a:t>
            </a:r>
            <a:r>
              <a:rPr lang="nl-NL" dirty="0"/>
              <a:t> in a business park. But </a:t>
            </a:r>
            <a:r>
              <a:rPr lang="nl-NL" dirty="0" err="1"/>
              <a:t>how</a:t>
            </a:r>
            <a:r>
              <a:rPr lang="nl-NL" dirty="0"/>
              <a:t> </a:t>
            </a:r>
            <a:r>
              <a:rPr lang="nl-NL" dirty="0" err="1"/>
              <a:t>to</a:t>
            </a:r>
            <a:r>
              <a:rPr lang="nl-NL" dirty="0"/>
              <a:t> </a:t>
            </a:r>
            <a:r>
              <a:rPr lang="nl-NL" dirty="0" err="1"/>
              <a:t>you</a:t>
            </a:r>
            <a:r>
              <a:rPr lang="nl-NL" dirty="0"/>
              <a:t> </a:t>
            </a:r>
            <a:r>
              <a:rPr lang="nl-NL" dirty="0" err="1"/>
              <a:t>actually</a:t>
            </a:r>
            <a:r>
              <a:rPr lang="nl-NL" dirty="0"/>
              <a:t> </a:t>
            </a:r>
            <a:r>
              <a:rPr lang="nl-NL" dirty="0" err="1"/>
              <a:t>realize</a:t>
            </a:r>
            <a:r>
              <a:rPr lang="nl-NL" dirty="0"/>
              <a:t> these energy </a:t>
            </a:r>
            <a:r>
              <a:rPr lang="nl-NL" dirty="0" err="1"/>
              <a:t>projects</a:t>
            </a:r>
            <a:r>
              <a:rPr lang="nl-NL" dirty="0"/>
              <a:t>?</a:t>
            </a:r>
            <a:endParaRPr dirty="0"/>
          </a:p>
          <a:p>
            <a:pPr marL="457200" marR="0" lvl="0" indent="-228600" algn="l" rtl="0">
              <a:lnSpc>
                <a:spcPct val="100000"/>
              </a:lnSpc>
              <a:spcBef>
                <a:spcPts val="0"/>
              </a:spcBef>
              <a:spcAft>
                <a:spcPts val="0"/>
              </a:spcAft>
              <a:buSzPts val="1400"/>
              <a:buNone/>
            </a:pPr>
            <a:endParaRPr dirty="0">
              <a:solidFill>
                <a:srgbClr val="FF0000"/>
              </a:solidFill>
            </a:endParaRPr>
          </a:p>
          <a:p>
            <a:pPr marL="457200" marR="0" lvl="0" indent="-228600" algn="l" rtl="0">
              <a:lnSpc>
                <a:spcPct val="100000"/>
              </a:lnSpc>
              <a:spcBef>
                <a:spcPts val="0"/>
              </a:spcBef>
              <a:spcAft>
                <a:spcPts val="0"/>
              </a:spcAft>
              <a:buSzPts val="1400"/>
              <a:buNone/>
            </a:pPr>
            <a:r>
              <a:rPr lang="nl-NL" dirty="0">
                <a:solidFill>
                  <a:srgbClr val="FF0000"/>
                </a:solidFill>
              </a:rPr>
              <a:t>In </a:t>
            </a:r>
            <a:r>
              <a:rPr lang="nl-NL" dirty="0" err="1">
                <a:solidFill>
                  <a:srgbClr val="FF0000"/>
                </a:solidFill>
              </a:rPr>
              <a:t>the</a:t>
            </a:r>
            <a:r>
              <a:rPr lang="nl-NL" dirty="0">
                <a:solidFill>
                  <a:srgbClr val="FF0000"/>
                </a:solidFill>
              </a:rPr>
              <a:t> </a:t>
            </a:r>
            <a:r>
              <a:rPr lang="nl-NL" dirty="0" err="1">
                <a:solidFill>
                  <a:srgbClr val="FF0000"/>
                </a:solidFill>
              </a:rPr>
              <a:t>following</a:t>
            </a:r>
            <a:r>
              <a:rPr lang="nl-NL" dirty="0">
                <a:solidFill>
                  <a:srgbClr val="FF0000"/>
                </a:solidFill>
              </a:rPr>
              <a:t> part of </a:t>
            </a:r>
            <a:r>
              <a:rPr lang="nl-NL" dirty="0" err="1">
                <a:solidFill>
                  <a:srgbClr val="FF0000"/>
                </a:solidFill>
              </a:rPr>
              <a:t>this</a:t>
            </a:r>
            <a:r>
              <a:rPr lang="nl-NL" dirty="0">
                <a:solidFill>
                  <a:srgbClr val="FF0000"/>
                </a:solidFill>
              </a:rPr>
              <a:t> </a:t>
            </a:r>
            <a:r>
              <a:rPr lang="nl-NL" dirty="0" err="1">
                <a:solidFill>
                  <a:srgbClr val="FF0000"/>
                </a:solidFill>
              </a:rPr>
              <a:t>presentation</a:t>
            </a:r>
            <a:r>
              <a:rPr lang="nl-NL" dirty="0">
                <a:solidFill>
                  <a:srgbClr val="FF0000"/>
                </a:solidFill>
              </a:rPr>
              <a:t>, I </a:t>
            </a:r>
            <a:r>
              <a:rPr lang="nl-NL" dirty="0" err="1">
                <a:solidFill>
                  <a:srgbClr val="FF0000"/>
                </a:solidFill>
              </a:rPr>
              <a:t>will</a:t>
            </a:r>
            <a:r>
              <a:rPr lang="nl-NL" dirty="0">
                <a:solidFill>
                  <a:srgbClr val="FF0000"/>
                </a:solidFill>
              </a:rPr>
              <a:t> </a:t>
            </a:r>
            <a:r>
              <a:rPr lang="nl-NL" dirty="0" err="1">
                <a:solidFill>
                  <a:srgbClr val="FF0000"/>
                </a:solidFill>
              </a:rPr>
              <a:t>explain</a:t>
            </a:r>
            <a:r>
              <a:rPr lang="nl-NL" dirty="0">
                <a:solidFill>
                  <a:srgbClr val="FF0000"/>
                </a:solidFill>
              </a:rPr>
              <a:t> </a:t>
            </a:r>
            <a:r>
              <a:rPr lang="nl-NL" dirty="0" err="1">
                <a:solidFill>
                  <a:srgbClr val="FF0000"/>
                </a:solidFill>
              </a:rPr>
              <a:t>the</a:t>
            </a:r>
            <a:r>
              <a:rPr lang="nl-NL" dirty="0">
                <a:solidFill>
                  <a:srgbClr val="FF0000"/>
                </a:solidFill>
              </a:rPr>
              <a:t> </a:t>
            </a:r>
            <a:r>
              <a:rPr lang="nl-NL" dirty="0" err="1">
                <a:solidFill>
                  <a:srgbClr val="FF0000"/>
                </a:solidFill>
              </a:rPr>
              <a:t>process</a:t>
            </a:r>
            <a:r>
              <a:rPr lang="nl-NL" dirty="0">
                <a:solidFill>
                  <a:srgbClr val="FF0000"/>
                </a:solidFill>
              </a:rPr>
              <a:t> of </a:t>
            </a:r>
            <a:r>
              <a:rPr lang="nl-NL" dirty="0" err="1">
                <a:solidFill>
                  <a:srgbClr val="FF0000"/>
                </a:solidFill>
              </a:rPr>
              <a:t>implementing</a:t>
            </a:r>
            <a:r>
              <a:rPr lang="nl-NL" dirty="0">
                <a:solidFill>
                  <a:srgbClr val="FF0000"/>
                </a:solidFill>
              </a:rPr>
              <a:t> </a:t>
            </a:r>
            <a:r>
              <a:rPr lang="nl-NL" dirty="0" err="1">
                <a:solidFill>
                  <a:srgbClr val="FF0000"/>
                </a:solidFill>
              </a:rPr>
              <a:t>the</a:t>
            </a:r>
            <a:r>
              <a:rPr lang="nl-NL" dirty="0">
                <a:solidFill>
                  <a:srgbClr val="FF0000"/>
                </a:solidFill>
              </a:rPr>
              <a:t> energy </a:t>
            </a:r>
            <a:r>
              <a:rPr lang="nl-NL" dirty="0" err="1">
                <a:solidFill>
                  <a:srgbClr val="FF0000"/>
                </a:solidFill>
              </a:rPr>
              <a:t>measures</a:t>
            </a:r>
            <a:r>
              <a:rPr lang="nl-NL" dirty="0">
                <a:solidFill>
                  <a:srgbClr val="FF0000"/>
                </a:solidFill>
              </a:rPr>
              <a:t> in a </a:t>
            </a:r>
            <a:r>
              <a:rPr lang="nl-NL" dirty="0" err="1">
                <a:solidFill>
                  <a:srgbClr val="FF0000"/>
                </a:solidFill>
              </a:rPr>
              <a:t>collective</a:t>
            </a:r>
            <a:r>
              <a:rPr lang="nl-NL" dirty="0">
                <a:solidFill>
                  <a:srgbClr val="FF0000"/>
                </a:solidFill>
              </a:rPr>
              <a:t> way. </a:t>
            </a:r>
            <a:r>
              <a:rPr lang="nl-NL" sz="1200" b="0" i="0" u="none" strike="noStrike" dirty="0">
                <a:solidFill>
                  <a:srgbClr val="000000"/>
                </a:solidFill>
                <a:latin typeface="Arial"/>
                <a:ea typeface="Arial"/>
                <a:cs typeface="Arial"/>
                <a:sym typeface="Arial"/>
              </a:rPr>
              <a:t>As </a:t>
            </a:r>
            <a:r>
              <a:rPr lang="nl-NL" sz="1200" b="0" i="0" u="none" strike="noStrike" dirty="0" err="1">
                <a:solidFill>
                  <a:srgbClr val="000000"/>
                </a:solidFill>
                <a:latin typeface="Arial"/>
                <a:ea typeface="Arial"/>
                <a:cs typeface="Arial"/>
                <a:sym typeface="Arial"/>
              </a:rPr>
              <a:t>the</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Trusted</a:t>
            </a:r>
            <a:r>
              <a:rPr lang="nl-NL" sz="1200" b="0" i="0" u="none" strike="noStrike" dirty="0">
                <a:solidFill>
                  <a:srgbClr val="000000"/>
                </a:solidFill>
                <a:latin typeface="Arial"/>
                <a:ea typeface="Arial"/>
                <a:cs typeface="Arial"/>
                <a:sym typeface="Arial"/>
              </a:rPr>
              <a:t> Partner, </a:t>
            </a:r>
            <a:r>
              <a:rPr lang="nl-NL" sz="1200" b="0" i="0" u="none" strike="noStrike" dirty="0" err="1">
                <a:solidFill>
                  <a:srgbClr val="000000"/>
                </a:solidFill>
                <a:latin typeface="Arial"/>
                <a:ea typeface="Arial"/>
                <a:cs typeface="Arial"/>
                <a:sym typeface="Arial"/>
              </a:rPr>
              <a:t>you</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can</a:t>
            </a:r>
            <a:r>
              <a:rPr lang="nl-NL" sz="1200" b="0" i="0" u="none" strike="noStrike" dirty="0">
                <a:solidFill>
                  <a:srgbClr val="000000"/>
                </a:solidFill>
                <a:latin typeface="Arial"/>
                <a:ea typeface="Arial"/>
                <a:cs typeface="Arial"/>
                <a:sym typeface="Arial"/>
              </a:rPr>
              <a:t> guide </a:t>
            </a:r>
            <a:r>
              <a:rPr lang="nl-NL" sz="1200" b="0" i="0" u="none" strike="noStrike" dirty="0" err="1">
                <a:solidFill>
                  <a:srgbClr val="000000"/>
                </a:solidFill>
                <a:latin typeface="Arial"/>
                <a:ea typeface="Arial"/>
                <a:cs typeface="Arial"/>
                <a:sym typeface="Arial"/>
              </a:rPr>
              <a:t>them</a:t>
            </a:r>
            <a:r>
              <a:rPr lang="nl-NL" sz="1200" b="0" i="0" u="none" strike="noStrike" dirty="0">
                <a:solidFill>
                  <a:srgbClr val="000000"/>
                </a:solidFill>
                <a:latin typeface="Arial"/>
                <a:ea typeface="Arial"/>
                <a:cs typeface="Arial"/>
                <a:sym typeface="Arial"/>
              </a:rPr>
              <a:t> in </a:t>
            </a:r>
            <a:r>
              <a:rPr lang="nl-NL" sz="1200" b="0" i="0" u="none" strike="noStrike" dirty="0" err="1">
                <a:solidFill>
                  <a:srgbClr val="000000"/>
                </a:solidFill>
                <a:latin typeface="Arial"/>
                <a:ea typeface="Arial"/>
                <a:cs typeface="Arial"/>
                <a:sym typeface="Arial"/>
              </a:rPr>
              <a:t>this</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process</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and</a:t>
            </a:r>
            <a:r>
              <a:rPr lang="nl-NL" sz="1200" b="0" i="0" u="none" strike="noStrike" dirty="0">
                <a:solidFill>
                  <a:srgbClr val="000000"/>
                </a:solidFill>
                <a:latin typeface="Arial"/>
                <a:ea typeface="Arial"/>
                <a:cs typeface="Arial"/>
                <a:sym typeface="Arial"/>
              </a:rPr>
              <a:t> support </a:t>
            </a:r>
            <a:r>
              <a:rPr lang="nl-NL" sz="1200" b="0" i="0" u="none" strike="noStrike" dirty="0" err="1">
                <a:solidFill>
                  <a:srgbClr val="000000"/>
                </a:solidFill>
                <a:latin typeface="Arial"/>
                <a:ea typeface="Arial"/>
                <a:cs typeface="Arial"/>
                <a:sym typeface="Arial"/>
              </a:rPr>
              <a:t>them</a:t>
            </a:r>
            <a:r>
              <a:rPr lang="nl-NL" sz="1200" b="0" i="0" u="none" strike="noStrike" dirty="0">
                <a:solidFill>
                  <a:srgbClr val="000000"/>
                </a:solidFill>
                <a:latin typeface="Arial"/>
                <a:ea typeface="Arial"/>
                <a:cs typeface="Arial"/>
                <a:sym typeface="Arial"/>
              </a:rPr>
              <a:t> in </a:t>
            </a:r>
            <a:r>
              <a:rPr lang="nl-NL" sz="1200" b="0" i="0" u="none" strike="noStrike" dirty="0" err="1">
                <a:solidFill>
                  <a:srgbClr val="000000"/>
                </a:solidFill>
                <a:latin typeface="Arial"/>
                <a:ea typeface="Arial"/>
                <a:cs typeface="Arial"/>
                <a:sym typeface="Arial"/>
              </a:rPr>
              <a:t>specific</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ways</a:t>
            </a:r>
            <a:r>
              <a:rPr lang="nl-NL" sz="1200" b="0" i="0" u="none" strike="noStrike" dirty="0">
                <a:solidFill>
                  <a:srgbClr val="000000"/>
                </a:solidFill>
                <a:latin typeface="Arial"/>
                <a:ea typeface="Arial"/>
                <a:cs typeface="Arial"/>
                <a:sym typeface="Arial"/>
              </a:rPr>
              <a:t> in </a:t>
            </a:r>
            <a:r>
              <a:rPr lang="nl-NL" sz="1200" b="0" i="0" u="none" strike="noStrike" dirty="0" err="1">
                <a:solidFill>
                  <a:srgbClr val="000000"/>
                </a:solidFill>
                <a:latin typeface="Arial"/>
                <a:ea typeface="Arial"/>
                <a:cs typeface="Arial"/>
                <a:sym typeface="Arial"/>
              </a:rPr>
              <a:t>the</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process</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to</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unlock</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additional</a:t>
            </a:r>
            <a:r>
              <a:rPr lang="nl-NL" sz="1200" b="0" i="0" u="none" strike="noStrike" dirty="0">
                <a:solidFill>
                  <a:srgbClr val="000000"/>
                </a:solidFill>
                <a:latin typeface="Arial"/>
                <a:ea typeface="Arial"/>
                <a:cs typeface="Arial"/>
                <a:sym typeface="Arial"/>
              </a:rPr>
              <a:t> energy </a:t>
            </a:r>
            <a:r>
              <a:rPr lang="nl-NL" sz="1200" b="0" i="0" u="none" strike="noStrike" dirty="0" err="1">
                <a:solidFill>
                  <a:srgbClr val="000000"/>
                </a:solidFill>
                <a:latin typeface="Arial"/>
                <a:ea typeface="Arial"/>
                <a:cs typeface="Arial"/>
                <a:sym typeface="Arial"/>
              </a:rPr>
              <a:t>saving</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potential</a:t>
            </a:r>
            <a:r>
              <a:rPr lang="nl-NL" sz="1200" b="0" i="0" u="none" strike="noStrike" dirty="0">
                <a:solidFill>
                  <a:srgbClr val="000000"/>
                </a:solidFill>
                <a:latin typeface="Arial"/>
                <a:ea typeface="Arial"/>
                <a:cs typeface="Arial"/>
                <a:sym typeface="Arial"/>
              </a:rPr>
              <a:t>, or </a:t>
            </a:r>
            <a:r>
              <a:rPr lang="nl-NL" sz="1200" b="0" i="0" u="none" strike="noStrike" dirty="0" err="1">
                <a:solidFill>
                  <a:srgbClr val="000000"/>
                </a:solidFill>
                <a:latin typeface="Arial"/>
                <a:ea typeface="Arial"/>
                <a:cs typeface="Arial"/>
                <a:sym typeface="Arial"/>
              </a:rPr>
              <a:t>to</a:t>
            </a:r>
            <a:r>
              <a:rPr lang="nl-NL" sz="1200" b="0" i="0" u="none" strike="noStrike" dirty="0">
                <a:solidFill>
                  <a:srgbClr val="000000"/>
                </a:solidFill>
                <a:latin typeface="Arial"/>
                <a:ea typeface="Arial"/>
                <a:cs typeface="Arial"/>
                <a:sym typeface="Arial"/>
              </a:rPr>
              <a:t> make a </a:t>
            </a:r>
            <a:r>
              <a:rPr lang="nl-NL" sz="1200" b="0" i="0" u="none" strike="noStrike" dirty="0" err="1">
                <a:solidFill>
                  <a:srgbClr val="000000"/>
                </a:solidFill>
                <a:latin typeface="Arial"/>
                <a:ea typeface="Arial"/>
                <a:cs typeface="Arial"/>
                <a:sym typeface="Arial"/>
              </a:rPr>
              <a:t>given</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idea</a:t>
            </a:r>
            <a:r>
              <a:rPr lang="nl-NL" sz="1200" b="0" i="0" u="none" strike="noStrike" dirty="0">
                <a:solidFill>
                  <a:srgbClr val="000000"/>
                </a:solidFill>
                <a:latin typeface="Arial"/>
                <a:ea typeface="Arial"/>
                <a:cs typeface="Arial"/>
                <a:sym typeface="Arial"/>
              </a:rPr>
              <a:t> more </a:t>
            </a:r>
            <a:r>
              <a:rPr lang="nl-NL" sz="1200" b="0" i="0" u="none" strike="noStrike" dirty="0" err="1">
                <a:solidFill>
                  <a:srgbClr val="000000"/>
                </a:solidFill>
                <a:latin typeface="Arial"/>
                <a:ea typeface="Arial"/>
                <a:cs typeface="Arial"/>
                <a:sym typeface="Arial"/>
              </a:rPr>
              <a:t>convenient</a:t>
            </a:r>
            <a:r>
              <a:rPr lang="nl-NL" sz="1200" b="0" i="0" u="none" strike="noStrike" dirty="0">
                <a:solidFill>
                  <a:srgbClr val="000000"/>
                </a:solidFill>
                <a:latin typeface="Arial"/>
                <a:ea typeface="Arial"/>
                <a:cs typeface="Arial"/>
                <a:sym typeface="Arial"/>
              </a:rPr>
              <a:t> or </a:t>
            </a:r>
            <a:r>
              <a:rPr lang="nl-NL" sz="1200" b="0" i="0" u="none" strike="noStrike" dirty="0" err="1">
                <a:solidFill>
                  <a:srgbClr val="000000"/>
                </a:solidFill>
                <a:latin typeface="Arial"/>
                <a:ea typeface="Arial"/>
                <a:cs typeface="Arial"/>
                <a:sym typeface="Arial"/>
              </a:rPr>
              <a:t>cost-effective</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to</a:t>
            </a:r>
            <a:r>
              <a:rPr lang="nl-NL" sz="1200" b="0" i="0" u="none" strike="noStrike" dirty="0">
                <a:solidFill>
                  <a:srgbClr val="000000"/>
                </a:solidFill>
                <a:latin typeface="Arial"/>
                <a:ea typeface="Arial"/>
                <a:cs typeface="Arial"/>
                <a:sym typeface="Arial"/>
              </a:rPr>
              <a:t> </a:t>
            </a:r>
            <a:r>
              <a:rPr lang="nl-NL" sz="1200" b="0" i="0" u="none" strike="noStrike" dirty="0" err="1">
                <a:solidFill>
                  <a:srgbClr val="000000"/>
                </a:solidFill>
                <a:latin typeface="Arial"/>
                <a:ea typeface="Arial"/>
                <a:cs typeface="Arial"/>
                <a:sym typeface="Arial"/>
              </a:rPr>
              <a:t>implement</a:t>
            </a:r>
            <a:r>
              <a:rPr lang="nl-NL" sz="1200" b="0" i="0" u="none" strike="noStrike" dirty="0">
                <a:solidFill>
                  <a:srgbClr val="000000"/>
                </a:solidFill>
                <a:latin typeface="Arial"/>
                <a:ea typeface="Arial"/>
                <a:cs typeface="Arial"/>
                <a:sym typeface="Arial"/>
              </a:rPr>
              <a:t>. </a:t>
            </a:r>
          </a:p>
          <a:p>
            <a:pPr marL="457200" marR="0" lvl="0" indent="-228600" algn="l" rtl="0">
              <a:lnSpc>
                <a:spcPct val="100000"/>
              </a:lnSpc>
              <a:spcBef>
                <a:spcPts val="0"/>
              </a:spcBef>
              <a:spcAft>
                <a:spcPts val="0"/>
              </a:spcAft>
              <a:buSzPts val="1400"/>
              <a:buNone/>
            </a:pPr>
            <a:endParaRPr lang="nl-NL" sz="1200" b="0" i="0" u="none" strike="noStrike" dirty="0">
              <a:solidFill>
                <a:srgbClr val="000000"/>
              </a:solidFill>
              <a:latin typeface="Arial"/>
              <a:cs typeface="Arial"/>
              <a:sym typeface="Arial"/>
            </a:endParaRPr>
          </a:p>
          <a:p>
            <a:r>
              <a:rPr lang="en-US" sz="1800" i="1" dirty="0">
                <a:effectLst/>
                <a:latin typeface="Segoe UI" panose="020B0502040204020203" pitchFamily="34" charset="0"/>
              </a:rPr>
              <a:t>The point in this part is to focus on convincing the TP that his/her role is not over once the contract is signed.</a:t>
            </a:r>
            <a:endParaRPr lang="en-US" sz="1800" i="1" dirty="0">
              <a:effectLst/>
              <a:latin typeface="Arial" panose="020B0604020202020204" pitchFamily="34" charset="0"/>
            </a:endParaRPr>
          </a:p>
          <a:p>
            <a:r>
              <a:rPr lang="en-US" sz="1800" i="1" dirty="0">
                <a:effectLst/>
                <a:latin typeface="Segoe UI" panose="020B0502040204020203" pitchFamily="34" charset="0"/>
              </a:rPr>
              <a:t>There is a very high risk of things going wrong after that moment, which leaves bad experiences behind, which is the opposite of what we want.</a:t>
            </a:r>
            <a:endParaRPr lang="en-US" sz="1800" i="1" dirty="0">
              <a:effectLst/>
              <a:latin typeface="Arial" panose="020B0604020202020204" pitchFamily="34" charset="0"/>
            </a:endParaRPr>
          </a:p>
          <a:p>
            <a:r>
              <a:rPr lang="en-US" sz="1800" i="1" dirty="0">
                <a:effectLst/>
                <a:latin typeface="Segoe UI" panose="020B0502040204020203" pitchFamily="34" charset="0"/>
              </a:rPr>
              <a:t>Hence, the TP should also provide support in the realization, monitoring, and maintenance phases</a:t>
            </a:r>
            <a:endParaRPr lang="en-US" sz="1800" i="1" dirty="0">
              <a:effectLst/>
              <a:latin typeface="Arial" panose="020B0604020202020204" pitchFamily="34" charset="0"/>
            </a:endParaRPr>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1652" name="Google Shape;1652;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Calibri"/>
              <a:buNone/>
            </a:pPr>
            <a:r>
              <a:rPr lang="nl-NL" i="1" u="sng"/>
              <a:t>Instructions to trainer: </a:t>
            </a:r>
            <a:r>
              <a:rPr lang="nl-NL" i="1"/>
              <a:t>Use this slide (or a similar one) to introduce yourself/selves to the group, AND to let the participants introduce themselves to each other in a “round-the-table”. </a:t>
            </a:r>
            <a:endParaRPr/>
          </a:p>
          <a:p>
            <a:pPr marL="0" lvl="0" indent="0" algn="l" rtl="0">
              <a:lnSpc>
                <a:spcPct val="100000"/>
              </a:lnSpc>
              <a:spcBef>
                <a:spcPts val="0"/>
              </a:spcBef>
              <a:spcAft>
                <a:spcPts val="0"/>
              </a:spcAft>
              <a:buSzPts val="1400"/>
              <a:buFont typeface="Calibri"/>
              <a:buNone/>
            </a:pPr>
            <a:r>
              <a:rPr lang="nl-NL" i="1"/>
              <a:t>Start with presenting yourself/selves: Who are you? What is your role and experience from working with energy efficiency in SMEs? With networking and collective approaches?</a:t>
            </a:r>
            <a:endParaRPr/>
          </a:p>
          <a:p>
            <a:pPr marL="0" lvl="0" indent="0" algn="l" rtl="0">
              <a:lnSpc>
                <a:spcPct val="100000"/>
              </a:lnSpc>
              <a:spcBef>
                <a:spcPts val="0"/>
              </a:spcBef>
              <a:spcAft>
                <a:spcPts val="0"/>
              </a:spcAft>
              <a:buSzPts val="1400"/>
              <a:buFont typeface="Calibri"/>
              <a:buNone/>
            </a:pPr>
            <a:r>
              <a:rPr lang="nl-NL" i="1"/>
              <a:t>Summarize after you have gone round the table.</a:t>
            </a:r>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Calibri"/>
              <a:buNone/>
            </a:pPr>
            <a:r>
              <a:rPr lang="nl-NL"/>
              <a:t>In this training session you will learn as much from each other as from the trainer. So, we will start with introducing ourselves. Please, answer the following three questions (2 minutes/person):</a:t>
            </a:r>
            <a:endParaRPr/>
          </a:p>
          <a:p>
            <a:pPr marL="0" lvl="0" indent="0" algn="l" rtl="0">
              <a:lnSpc>
                <a:spcPct val="100000"/>
              </a:lnSpc>
              <a:spcBef>
                <a:spcPts val="0"/>
              </a:spcBef>
              <a:spcAft>
                <a:spcPts val="0"/>
              </a:spcAft>
              <a:buSzPts val="1400"/>
              <a:buFont typeface="Calibri"/>
              <a:buNone/>
            </a:pPr>
            <a:r>
              <a:rPr lang="nl-NL"/>
              <a:t>Who are you? (Name, organisation)</a:t>
            </a:r>
            <a:endParaRPr/>
          </a:p>
          <a:p>
            <a:pPr marL="0" lvl="0" indent="0" algn="l" rtl="0">
              <a:lnSpc>
                <a:spcPct val="100000"/>
              </a:lnSpc>
              <a:spcBef>
                <a:spcPts val="0"/>
              </a:spcBef>
              <a:spcAft>
                <a:spcPts val="0"/>
              </a:spcAft>
              <a:buSzPts val="1400"/>
              <a:buFont typeface="Calibri"/>
              <a:buNone/>
            </a:pPr>
            <a:r>
              <a:rPr lang="nl-NL"/>
              <a:t>What is your experience from supporting/interacting with SMEs? (Energy related or not!)</a:t>
            </a:r>
            <a:endParaRPr/>
          </a:p>
          <a:p>
            <a:pPr marL="0" lvl="0" indent="0" algn="l" rtl="0">
              <a:lnSpc>
                <a:spcPct val="100000"/>
              </a:lnSpc>
              <a:spcBef>
                <a:spcPts val="0"/>
              </a:spcBef>
              <a:spcAft>
                <a:spcPts val="0"/>
              </a:spcAft>
              <a:buSzPts val="1400"/>
              <a:buFont typeface="Calibri"/>
              <a:buNone/>
            </a:pPr>
            <a:r>
              <a:rPr lang="nl-NL"/>
              <a:t>What do you expect from this training?</a:t>
            </a:r>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Calibri"/>
              <a:buNone/>
            </a:pPr>
            <a:endParaRPr/>
          </a:p>
          <a:p>
            <a:pPr marL="0" lvl="0" indent="0" algn="l" rtl="0">
              <a:lnSpc>
                <a:spcPct val="100000"/>
              </a:lnSpc>
              <a:spcBef>
                <a:spcPts val="0"/>
              </a:spcBef>
              <a:spcAft>
                <a:spcPts val="0"/>
              </a:spcAft>
              <a:buSzPts val="1400"/>
              <a:buFont typeface="Calibri"/>
              <a:buNone/>
            </a:pPr>
            <a:endParaRPr/>
          </a:p>
        </p:txBody>
      </p:sp>
      <p:sp>
        <p:nvSpPr>
          <p:cNvPr id="341" name="Google Shape;3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4</a:t>
            </a:fld>
            <a:endParaRPr/>
          </a:p>
        </p:txBody>
      </p:sp>
    </p:spTree>
    <p:extLst>
      <p:ext uri="{BB962C8B-B14F-4D97-AF65-F5344CB8AC3E}">
        <p14:creationId xmlns:p14="http://schemas.microsoft.com/office/powerpoint/2010/main" val="857219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i="1"/>
              <a:t>Note for the trainer: (…)</a:t>
            </a:r>
            <a:endParaRPr/>
          </a:p>
          <a:p>
            <a:pPr marL="457200" marR="0" lvl="0" indent="-228600" algn="l" rtl="0">
              <a:lnSpc>
                <a:spcPct val="100000"/>
              </a:lnSpc>
              <a:spcBef>
                <a:spcPts val="0"/>
              </a:spcBef>
              <a:spcAft>
                <a:spcPts val="0"/>
              </a:spcAft>
              <a:buSzPts val="1400"/>
              <a:buNone/>
            </a:pPr>
            <a:endParaRPr/>
          </a:p>
        </p:txBody>
      </p:sp>
      <p:sp>
        <p:nvSpPr>
          <p:cNvPr id="1659" name="Google Shape;1659;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Step G: Realization, monitoring &amp; maintenance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After the contracts are signed, the Energy Team makes sure the agreements are fulfilled and that the energy projects are realized. This involves giving orders to the suppliers, monitoring the process (and gained benefits) and providing support + explanation to the participating SMEs. Depending on the role division within the Energy Team, you could have an active role in this step as a Trusted Partner. </a:t>
            </a:r>
            <a:endParaRPr/>
          </a:p>
        </p:txBody>
      </p:sp>
      <p:sp>
        <p:nvSpPr>
          <p:cNvPr id="1709" name="Google Shape;170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9" name="Google Shape;1719;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1000"/>
              </a:spcBef>
              <a:spcAft>
                <a:spcPts val="0"/>
              </a:spcAft>
              <a:buSzPts val="1800"/>
              <a:buFont typeface="Arial"/>
              <a:buChar char="-"/>
            </a:pPr>
            <a:r>
              <a:rPr lang="en-US" dirty="0"/>
              <a:t>The Trusted Partner proposes the contracts to the ESS (and, if not done before, to the SMEs).</a:t>
            </a:r>
          </a:p>
          <a:p>
            <a:pPr marL="685800" lvl="0" indent="-457200" algn="l" rtl="0">
              <a:lnSpc>
                <a:spcPct val="100000"/>
              </a:lnSpc>
              <a:spcBef>
                <a:spcPts val="1000"/>
              </a:spcBef>
              <a:spcAft>
                <a:spcPts val="0"/>
              </a:spcAft>
              <a:buSzPts val="1800"/>
              <a:buFont typeface="Arial"/>
              <a:buChar char="-"/>
            </a:pPr>
            <a:r>
              <a:rPr lang="en-US" dirty="0"/>
              <a:t>After this, the necessary financial transactions can start. Orders to the suppliers can be made and the measures can be realized. Discuss beforehand what service the ESS offers for calamities (think about extreme weather).</a:t>
            </a:r>
          </a:p>
          <a:p>
            <a:pPr marL="685800" lvl="0" indent="-457200" algn="l" rtl="0">
              <a:lnSpc>
                <a:spcPct val="100000"/>
              </a:lnSpc>
              <a:spcBef>
                <a:spcPts val="1000"/>
              </a:spcBef>
              <a:spcAft>
                <a:spcPts val="0"/>
              </a:spcAft>
              <a:buSzPts val="1800"/>
              <a:buFont typeface="Arial"/>
              <a:buChar char="-"/>
            </a:pPr>
            <a:r>
              <a:rPr lang="en-US" dirty="0"/>
              <a:t>During the process, </a:t>
            </a:r>
          </a:p>
          <a:p>
            <a:pPr marL="1143000" lvl="1" indent="-457200" algn="l" rtl="0">
              <a:lnSpc>
                <a:spcPct val="100000"/>
              </a:lnSpc>
              <a:spcBef>
                <a:spcPts val="1000"/>
              </a:spcBef>
              <a:spcAft>
                <a:spcPts val="0"/>
              </a:spcAft>
              <a:buSzPts val="1800"/>
              <a:buFont typeface="Arial"/>
              <a:buChar char="-"/>
            </a:pPr>
            <a:r>
              <a:rPr lang="en-US" i="0" dirty="0"/>
              <a:t>support SMEs with any questions and continuously update them about the project.</a:t>
            </a:r>
          </a:p>
          <a:p>
            <a:pPr marL="1143000" lvl="1" indent="-457200" algn="l" rtl="0">
              <a:lnSpc>
                <a:spcPct val="100000"/>
              </a:lnSpc>
              <a:spcBef>
                <a:spcPts val="1000"/>
              </a:spcBef>
              <a:spcAft>
                <a:spcPts val="0"/>
              </a:spcAft>
              <a:buSzPts val="1800"/>
              <a:buFont typeface="Arial"/>
              <a:buChar char="-"/>
            </a:pPr>
            <a:r>
              <a:rPr lang="en-US" sz="1800" i="0" dirty="0">
                <a:effectLst/>
                <a:latin typeface="Segoe UI" panose="020B0502040204020203" pitchFamily="34" charset="0"/>
              </a:rPr>
              <a:t>Focus on the fact that the TP should provide support and training for the SMEs to make sure that the realization is done correctly. Does the ESS respect the contract? Is the work behind performed correctly? What can the TP do to support if anything goes wrong in the process?</a:t>
            </a:r>
            <a:endParaRPr lang="en-US" sz="1800" i="0" dirty="0">
              <a:effectLst/>
              <a:latin typeface="Arial" panose="020B0604020202020204" pitchFamily="34" charset="0"/>
            </a:endParaRPr>
          </a:p>
          <a:p>
            <a:pPr marL="1143000" lvl="1" indent="-457200" algn="l" rtl="0">
              <a:lnSpc>
                <a:spcPct val="100000"/>
              </a:lnSpc>
              <a:spcBef>
                <a:spcPts val="1000"/>
              </a:spcBef>
              <a:spcAft>
                <a:spcPts val="0"/>
              </a:spcAft>
              <a:buSzPts val="1800"/>
              <a:buFont typeface="Arial"/>
              <a:buChar char="-"/>
            </a:pPr>
            <a:endParaRPr lang="en-US" dirty="0"/>
          </a:p>
          <a:p>
            <a:pPr marL="457200" marR="0" lvl="0" indent="-228600" algn="l" rtl="0">
              <a:lnSpc>
                <a:spcPct val="100000"/>
              </a:lnSpc>
              <a:spcBef>
                <a:spcPts val="0"/>
              </a:spcBef>
              <a:spcAft>
                <a:spcPts val="0"/>
              </a:spcAft>
              <a:buSzPts val="1400"/>
              <a:buNone/>
            </a:pPr>
            <a:endParaRPr dirty="0"/>
          </a:p>
        </p:txBody>
      </p:sp>
      <p:sp>
        <p:nvSpPr>
          <p:cNvPr id="1720" name="Google Shape;1720;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8" name="Google Shape;1728;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1000"/>
              </a:spcBef>
              <a:spcAft>
                <a:spcPts val="0"/>
              </a:spcAft>
              <a:buSzPts val="1800"/>
              <a:buFont typeface="Arial"/>
              <a:buChar char="-"/>
            </a:pPr>
            <a:r>
              <a:rPr lang="en-US" i="1" dirty="0"/>
              <a:t>After a few weeks/months, ask the SMEs for the points that they are content with and those that can be improved. Discuss these results with the ESS</a:t>
            </a:r>
          </a:p>
          <a:p>
            <a:pPr marL="685800" lvl="0" indent="-457200" algn="l" rtl="0">
              <a:lnSpc>
                <a:spcPct val="100000"/>
              </a:lnSpc>
              <a:spcBef>
                <a:spcPts val="1000"/>
              </a:spcBef>
              <a:spcAft>
                <a:spcPts val="0"/>
              </a:spcAft>
              <a:buSzPts val="1800"/>
              <a:buFont typeface="Arial"/>
              <a:buChar char="-"/>
            </a:pPr>
            <a:r>
              <a:rPr lang="en-US" i="1" dirty="0"/>
              <a:t>In addition, </a:t>
            </a:r>
            <a:r>
              <a:rPr lang="en-US" b="1" i="1" dirty="0"/>
              <a:t>monitor</a:t>
            </a:r>
            <a:r>
              <a:rPr lang="en-US" i="1" dirty="0"/>
              <a:t> the energy results of the project: </a:t>
            </a:r>
            <a:r>
              <a:rPr lang="en-US" b="1" i="1" dirty="0"/>
              <a:t>measure energy usage/ energy generated by the new measures. Continue to do so for a longer timespan.</a:t>
            </a:r>
          </a:p>
          <a:p>
            <a:pPr marL="685800" lvl="0" indent="-457200" algn="l" rtl="0">
              <a:lnSpc>
                <a:spcPct val="100000"/>
              </a:lnSpc>
              <a:spcBef>
                <a:spcPts val="1000"/>
              </a:spcBef>
              <a:spcAft>
                <a:spcPts val="0"/>
              </a:spcAft>
              <a:buSzPts val="1800"/>
              <a:buFont typeface="Arial"/>
              <a:buChar char="-"/>
            </a:pPr>
            <a:r>
              <a:rPr lang="en-US" i="1" dirty="0"/>
              <a:t>Communicate the monitoring results to SMEs and other important partners</a:t>
            </a:r>
            <a:endParaRPr lang="nl-NL" i="1" dirty="0"/>
          </a:p>
          <a:p>
            <a:pPr marL="457200" marR="0" lvl="0" indent="-228600" algn="l" rtl="0">
              <a:lnSpc>
                <a:spcPct val="100000"/>
              </a:lnSpc>
              <a:spcBef>
                <a:spcPts val="0"/>
              </a:spcBef>
              <a:spcAft>
                <a:spcPts val="0"/>
              </a:spcAft>
              <a:buSzPts val="1400"/>
              <a:buFontTx/>
              <a:buChar char="-"/>
            </a:pPr>
            <a:endParaRPr lang="nl-NL" i="1" dirty="0"/>
          </a:p>
          <a:p>
            <a:pPr marL="457200" marR="0" lvl="0" indent="-228600" algn="l" rtl="0">
              <a:lnSpc>
                <a:spcPct val="100000"/>
              </a:lnSpc>
              <a:spcBef>
                <a:spcPts val="0"/>
              </a:spcBef>
              <a:spcAft>
                <a:spcPts val="0"/>
              </a:spcAft>
              <a:buSzPts val="1400"/>
              <a:buFontTx/>
              <a:buChar char="-"/>
            </a:pPr>
            <a:r>
              <a:rPr lang="nl-NL" b="1" i="1" dirty="0"/>
              <a:t>Trainer </a:t>
            </a:r>
            <a:r>
              <a:rPr lang="nl-NL" b="1" i="1" dirty="0" err="1"/>
              <a:t>notes</a:t>
            </a:r>
            <a:r>
              <a:rPr lang="nl-NL" b="1" i="1" dirty="0"/>
              <a:t>: stress </a:t>
            </a:r>
            <a:r>
              <a:rPr lang="nl-NL" b="1" i="1" dirty="0" err="1"/>
              <a:t>the</a:t>
            </a:r>
            <a:r>
              <a:rPr lang="nl-NL" b="1" i="1" dirty="0"/>
              <a:t> </a:t>
            </a:r>
            <a:r>
              <a:rPr lang="nl-NL" b="1" i="1" dirty="0" err="1"/>
              <a:t>importance</a:t>
            </a:r>
            <a:r>
              <a:rPr lang="nl-NL" b="1" i="1" dirty="0"/>
              <a:t> of monitoring.</a:t>
            </a:r>
          </a:p>
          <a:p>
            <a:r>
              <a:rPr lang="en-US" sz="1800" dirty="0">
                <a:effectLst/>
                <a:latin typeface="Segoe UI" panose="020B0502040204020203" pitchFamily="34" charset="0"/>
              </a:rPr>
              <a:t>		</a:t>
            </a:r>
            <a:r>
              <a:rPr lang="en-US" sz="1800" i="1" dirty="0">
                <a:effectLst/>
                <a:latin typeface="Segoe UI" panose="020B0502040204020203" pitchFamily="34" charset="0"/>
              </a:rPr>
              <a:t>One of the main causes of SMEs (people in general) to not keep investing in Energy Efficiency, is that they do not see the results of what has been done.</a:t>
            </a:r>
            <a:endParaRPr lang="en-US" sz="1800" i="1" dirty="0">
              <a:effectLst/>
              <a:latin typeface="Arial" panose="020B0604020202020204" pitchFamily="34" charset="0"/>
            </a:endParaRPr>
          </a:p>
          <a:p>
            <a:r>
              <a:rPr lang="en-US" sz="1800" i="1" dirty="0">
                <a:effectLst/>
                <a:latin typeface="Segoe UI" panose="020B0502040204020203" pitchFamily="34" charset="0"/>
              </a:rPr>
              <a:t>		This is also because monitoring is difficult: what if the SME changed the heating system but the next winter is colder than average? The TP should provide guidance in the monitoring 	process, making sure that it is done properly and that the positive results achieved are given sufficient relevance</a:t>
            </a:r>
            <a:endParaRPr lang="en-US" sz="1800" i="1" dirty="0">
              <a:effectLst/>
              <a:latin typeface="Arial" panose="020B0604020202020204" pitchFamily="34" charset="0"/>
            </a:endParaRPr>
          </a:p>
          <a:p>
            <a:pPr marL="457200" marR="0" lvl="0" indent="-228600" algn="l" rtl="0">
              <a:lnSpc>
                <a:spcPct val="100000"/>
              </a:lnSpc>
              <a:spcBef>
                <a:spcPts val="0"/>
              </a:spcBef>
              <a:spcAft>
                <a:spcPts val="0"/>
              </a:spcAft>
              <a:buSzPts val="1400"/>
              <a:buNone/>
            </a:pPr>
            <a:endParaRPr lang="nl-NL" dirty="0"/>
          </a:p>
          <a:p>
            <a:pPr marL="457200" marR="0" lvl="0" indent="-228600" algn="l" rtl="0">
              <a:lnSpc>
                <a:spcPct val="100000"/>
              </a:lnSpc>
              <a:spcBef>
                <a:spcPts val="0"/>
              </a:spcBef>
              <a:spcAft>
                <a:spcPts val="0"/>
              </a:spcAft>
              <a:buSzPts val="1400"/>
              <a:buNone/>
            </a:pPr>
            <a:r>
              <a:rPr lang="nl-NL" b="1" dirty="0"/>
              <a:t>- Make </a:t>
            </a:r>
            <a:r>
              <a:rPr lang="nl-NL" b="1" dirty="0" err="1"/>
              <a:t>usage</a:t>
            </a:r>
            <a:r>
              <a:rPr lang="nl-NL" b="1" dirty="0"/>
              <a:t> of </a:t>
            </a:r>
            <a:r>
              <a:rPr lang="nl-NL" b="1" dirty="0" err="1"/>
              <a:t>the</a:t>
            </a:r>
            <a:r>
              <a:rPr lang="nl-NL" b="1" dirty="0"/>
              <a:t> monitoring tool in T4.3</a:t>
            </a:r>
            <a:endParaRPr b="1" dirty="0"/>
          </a:p>
        </p:txBody>
      </p:sp>
      <p:sp>
        <p:nvSpPr>
          <p:cNvPr id="1729" name="Google Shape;1729;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7" name="Google Shape;1737;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i="1" dirty="0"/>
              <a:t>Trainer notes: </a:t>
            </a:r>
            <a:r>
              <a:rPr lang="en-US" b="1" i="1" dirty="0"/>
              <a:t>stress the relevance</a:t>
            </a:r>
            <a:r>
              <a:rPr lang="en-US" i="1" dirty="0"/>
              <a:t>.</a:t>
            </a:r>
            <a:r>
              <a:rPr lang="en-US" i="0" dirty="0"/>
              <a:t> </a:t>
            </a:r>
            <a:r>
              <a:rPr lang="en-US" sz="1800" i="1" dirty="0">
                <a:effectLst/>
                <a:latin typeface="Segoe UI" panose="020B0502040204020203" pitchFamily="34" charset="0"/>
              </a:rPr>
              <a:t>This is very relevant because many energy efficiency solutions are relatively "new" technologies, which can be not fully known/understood by the SME's own technical units. A good EE project can fail because of small </a:t>
            </a:r>
            <a:r>
              <a:rPr lang="en-US" sz="1800" i="1" dirty="0" err="1">
                <a:effectLst/>
                <a:latin typeface="Segoe UI" panose="020B0502040204020203" pitchFamily="34" charset="0"/>
              </a:rPr>
              <a:t>malfunctionings</a:t>
            </a:r>
            <a:r>
              <a:rPr lang="en-US" sz="1800" i="1" dirty="0">
                <a:effectLst/>
                <a:latin typeface="Segoe UI" panose="020B0502040204020203" pitchFamily="34" charset="0"/>
              </a:rPr>
              <a:t>, or because of wrong settings. Here, the TP should also help and support the SME in the process, in the connection with the maintenance from the supplier, and providing guidance if things go wrong.</a:t>
            </a:r>
            <a:endParaRPr lang="en-US" sz="1800" i="1" dirty="0">
              <a:effectLst/>
              <a:latin typeface="Arial" panose="020B0604020202020204" pitchFamily="34" charset="0"/>
            </a:endParaRPr>
          </a:p>
          <a:p>
            <a:pPr marL="457200" marR="0" lvl="0" indent="-228600" algn="l" rtl="0">
              <a:lnSpc>
                <a:spcPct val="100000"/>
              </a:lnSpc>
              <a:spcBef>
                <a:spcPts val="0"/>
              </a:spcBef>
              <a:spcAft>
                <a:spcPts val="0"/>
              </a:spcAft>
              <a:buSzPts val="1400"/>
              <a:buNone/>
            </a:pPr>
            <a:endParaRPr i="1" dirty="0"/>
          </a:p>
        </p:txBody>
      </p:sp>
      <p:sp>
        <p:nvSpPr>
          <p:cNvPr id="1738" name="Google Shape;1738;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6" name="Google Shape;1746;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i="1"/>
          </a:p>
        </p:txBody>
      </p:sp>
      <p:sp>
        <p:nvSpPr>
          <p:cNvPr id="1747" name="Google Shape;1747;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10c31af523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10c31af523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0" name="Google Shape;1130;g10c31af523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46</a:t>
            </a:fld>
            <a:endParaRPr/>
          </a:p>
        </p:txBody>
      </p:sp>
    </p:spTree>
    <p:extLst>
      <p:ext uri="{BB962C8B-B14F-4D97-AF65-F5344CB8AC3E}">
        <p14:creationId xmlns:p14="http://schemas.microsoft.com/office/powerpoint/2010/main" val="45067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8" name="Google Shape;1758;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sz="1200" i="1" u="sng" dirty="0" err="1"/>
              <a:t>Instruction</a:t>
            </a:r>
            <a:r>
              <a:rPr lang="nl-NL" sz="1200" i="1" u="sng" dirty="0"/>
              <a:t> </a:t>
            </a:r>
            <a:r>
              <a:rPr lang="nl-NL" sz="1200" i="1" u="sng" dirty="0" err="1"/>
              <a:t>to</a:t>
            </a:r>
            <a:r>
              <a:rPr lang="nl-NL" sz="1200" i="1" u="sng" dirty="0"/>
              <a:t> trainer: </a:t>
            </a:r>
            <a:r>
              <a:rPr lang="nl-NL" sz="1200" i="1" u="none" dirty="0" err="1"/>
              <a:t>Ask</a:t>
            </a:r>
            <a:r>
              <a:rPr lang="nl-NL" sz="1200" i="1" u="none" dirty="0"/>
              <a:t> </a:t>
            </a:r>
            <a:r>
              <a:rPr lang="nl-NL" sz="1200" i="1" u="none" dirty="0" err="1"/>
              <a:t>participants</a:t>
            </a:r>
            <a:r>
              <a:rPr lang="nl-NL" sz="1200" i="1" u="none" dirty="0"/>
              <a:t> </a:t>
            </a:r>
            <a:r>
              <a:rPr lang="nl-NL" sz="1200" i="1" u="none" dirty="0" err="1"/>
              <a:t>if</a:t>
            </a:r>
            <a:r>
              <a:rPr lang="nl-NL" sz="1200" i="1" u="none" dirty="0"/>
              <a:t> </a:t>
            </a:r>
            <a:r>
              <a:rPr lang="nl-NL" sz="1200" i="1" u="none" dirty="0" err="1"/>
              <a:t>they</a:t>
            </a:r>
            <a:r>
              <a:rPr lang="nl-NL" sz="1200" i="1" u="none" dirty="0"/>
              <a:t> have </a:t>
            </a:r>
            <a:r>
              <a:rPr lang="nl-NL" sz="1200" i="1" u="none" dirty="0" err="1"/>
              <a:t>questions</a:t>
            </a:r>
            <a:r>
              <a:rPr lang="nl-NL" sz="1200" i="1" u="none" dirty="0"/>
              <a:t> </a:t>
            </a:r>
            <a:r>
              <a:rPr lang="nl-NL" sz="1200" i="1" u="none" dirty="0" err="1"/>
              <a:t>about</a:t>
            </a:r>
            <a:r>
              <a:rPr lang="nl-NL" sz="1200" i="1" u="none" dirty="0"/>
              <a:t> </a:t>
            </a:r>
            <a:r>
              <a:rPr lang="nl-NL" sz="1200" i="1" u="none" dirty="0" err="1"/>
              <a:t>the</a:t>
            </a:r>
            <a:r>
              <a:rPr lang="nl-NL" sz="1200" i="1" u="none" dirty="0"/>
              <a:t> training. </a:t>
            </a:r>
            <a:r>
              <a:rPr lang="nl-NL" sz="1200" i="1" u="none" dirty="0" err="1"/>
              <a:t>Don‘t</a:t>
            </a:r>
            <a:r>
              <a:rPr lang="nl-NL" sz="1200" i="1" u="none" dirty="0"/>
              <a:t> </a:t>
            </a:r>
            <a:r>
              <a:rPr lang="nl-NL" sz="1200" i="1" u="none" dirty="0" err="1"/>
              <a:t>forget</a:t>
            </a:r>
            <a:r>
              <a:rPr lang="nl-NL" sz="1200" i="1" u="none" dirty="0"/>
              <a:t> </a:t>
            </a:r>
            <a:r>
              <a:rPr lang="nl-NL" sz="1200" i="1" u="none" dirty="0" err="1"/>
              <a:t>to</a:t>
            </a:r>
            <a:r>
              <a:rPr lang="nl-NL" sz="1200" i="1" u="none" dirty="0"/>
              <a:t> </a:t>
            </a:r>
            <a:r>
              <a:rPr lang="nl-NL" sz="1200" i="1" u="none" dirty="0" err="1"/>
              <a:t>ask</a:t>
            </a:r>
            <a:r>
              <a:rPr lang="nl-NL" sz="1200" i="1" u="none" dirty="0"/>
              <a:t> </a:t>
            </a:r>
            <a:r>
              <a:rPr lang="nl-NL" sz="1200" i="1" u="none" dirty="0" err="1"/>
              <a:t>participants</a:t>
            </a:r>
            <a:r>
              <a:rPr lang="nl-NL" sz="1200" i="1" u="none" dirty="0"/>
              <a:t> </a:t>
            </a:r>
            <a:r>
              <a:rPr lang="nl-NL" sz="1200" i="1" u="none" dirty="0" err="1"/>
              <a:t>for</a:t>
            </a:r>
            <a:r>
              <a:rPr lang="nl-NL" sz="1200" i="1" u="none" dirty="0"/>
              <a:t> feedback  </a:t>
            </a:r>
            <a:r>
              <a:rPr lang="nl-NL" sz="1200" i="1" u="none" dirty="0" err="1"/>
              <a:t>and</a:t>
            </a:r>
            <a:r>
              <a:rPr lang="nl-NL" sz="1200" i="1" u="none" dirty="0"/>
              <a:t> </a:t>
            </a:r>
            <a:r>
              <a:rPr lang="nl-NL" sz="1200" i="1" u="none" dirty="0" err="1"/>
              <a:t>ask</a:t>
            </a:r>
            <a:r>
              <a:rPr lang="nl-NL" sz="1200" i="1" u="none" dirty="0"/>
              <a:t> </a:t>
            </a:r>
            <a:r>
              <a:rPr lang="nl-NL" sz="1200" i="1" u="none" dirty="0" err="1"/>
              <a:t>questions</a:t>
            </a:r>
            <a:r>
              <a:rPr lang="nl-NL" sz="1200" i="1" u="none" dirty="0"/>
              <a:t> </a:t>
            </a:r>
            <a:r>
              <a:rPr lang="nl-NL" sz="1200" i="1" u="none" dirty="0" err="1"/>
              <a:t>for</a:t>
            </a:r>
            <a:r>
              <a:rPr lang="nl-NL" sz="1200" i="1" u="none" dirty="0"/>
              <a:t> „</a:t>
            </a:r>
            <a:r>
              <a:rPr lang="nl-NL" sz="1200" i="1" u="none" dirty="0" err="1"/>
              <a:t>verification</a:t>
            </a:r>
            <a:r>
              <a:rPr lang="nl-NL" sz="1200" i="1" u="none" dirty="0"/>
              <a:t>“ </a:t>
            </a:r>
            <a:r>
              <a:rPr lang="nl-NL" sz="1200" i="1" u="none" dirty="0" err="1"/>
              <a:t>purpose</a:t>
            </a:r>
            <a:r>
              <a:rPr lang="nl-NL" sz="1200" i="1" u="none" dirty="0"/>
              <a:t>. </a:t>
            </a:r>
            <a:r>
              <a:rPr lang="nl-NL" sz="1200" i="1" u="none" dirty="0" err="1"/>
              <a:t>Use</a:t>
            </a:r>
            <a:r>
              <a:rPr lang="nl-NL" sz="1200" i="1" u="none" dirty="0"/>
              <a:t> </a:t>
            </a:r>
            <a:r>
              <a:rPr lang="nl-NL" sz="1200" i="1" u="none" dirty="0" err="1"/>
              <a:t>the</a:t>
            </a:r>
            <a:r>
              <a:rPr lang="nl-NL" sz="1200" i="1" u="none" dirty="0"/>
              <a:t> questionnaire </a:t>
            </a:r>
            <a:r>
              <a:rPr lang="nl-NL" sz="1200" i="1" u="none" dirty="0" err="1"/>
              <a:t>for</a:t>
            </a:r>
            <a:r>
              <a:rPr lang="nl-NL" sz="1200" i="1" u="none" dirty="0"/>
              <a:t> </a:t>
            </a:r>
            <a:r>
              <a:rPr lang="nl-NL" sz="1200" i="1" u="none" dirty="0" err="1"/>
              <a:t>participants</a:t>
            </a:r>
            <a:r>
              <a:rPr lang="nl-NL" sz="1200" i="1" u="none" dirty="0"/>
              <a:t> in </a:t>
            </a:r>
            <a:r>
              <a:rPr lang="nl-NL" sz="1200" i="1" u="none" dirty="0" err="1"/>
              <a:t>the</a:t>
            </a:r>
            <a:r>
              <a:rPr lang="nl-NL" sz="1200" i="1" u="none" dirty="0"/>
              <a:t> Template Monitoring Training – Multiple Benefits.</a:t>
            </a:r>
            <a:endParaRPr u="none" dirty="0"/>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r>
              <a:rPr lang="nl-NL" dirty="0" err="1"/>
              <a:t>Possibly</a:t>
            </a:r>
            <a:r>
              <a:rPr lang="nl-NL" dirty="0"/>
              <a:t>, </a:t>
            </a:r>
            <a:r>
              <a:rPr lang="nl-NL" dirty="0" err="1"/>
              <a:t>also</a:t>
            </a:r>
            <a:r>
              <a:rPr lang="nl-NL" dirty="0"/>
              <a:t> </a:t>
            </a:r>
            <a:r>
              <a:rPr lang="nl-NL" dirty="0" err="1"/>
              <a:t>ask</a:t>
            </a:r>
            <a:r>
              <a:rPr lang="nl-NL" dirty="0"/>
              <a:t>: “</a:t>
            </a:r>
            <a:r>
              <a:rPr lang="nl-NL" dirty="0" err="1"/>
              <a:t>what</a:t>
            </a:r>
            <a:r>
              <a:rPr lang="nl-NL" dirty="0"/>
              <a:t> </a:t>
            </a:r>
            <a:r>
              <a:rPr lang="nl-NL" dirty="0" err="1"/>
              <a:t>did</a:t>
            </a:r>
            <a:r>
              <a:rPr lang="nl-NL" dirty="0"/>
              <a:t> </a:t>
            </a:r>
            <a:r>
              <a:rPr lang="nl-NL" dirty="0" err="1"/>
              <a:t>you</a:t>
            </a:r>
            <a:r>
              <a:rPr lang="nl-NL" dirty="0"/>
              <a:t> miss in </a:t>
            </a:r>
            <a:r>
              <a:rPr lang="nl-NL" dirty="0" err="1"/>
              <a:t>this</a:t>
            </a:r>
            <a:r>
              <a:rPr lang="nl-NL"/>
              <a:t> training?”</a:t>
            </a:r>
            <a:endParaRPr/>
          </a:p>
        </p:txBody>
      </p:sp>
      <p:sp>
        <p:nvSpPr>
          <p:cNvPr id="1759" name="Google Shape;1759;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7" name="Google Shape;176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2" name="Google Shape;117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i="1" u="sng"/>
              <a:t>Instructions to trainer: </a:t>
            </a:r>
            <a:r>
              <a:rPr lang="nl-NL" i="1" u="none"/>
              <a:t>you can start here by asking wo took part in the first unit, if they were organized apart. </a:t>
            </a:r>
            <a:endParaRPr u="none"/>
          </a:p>
        </p:txBody>
      </p:sp>
      <p:sp>
        <p:nvSpPr>
          <p:cNvPr id="1173" name="Google Shape;117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a:t>Collective energy projects are about implementing energy efficiency measures together. </a:t>
            </a:r>
            <a:r>
              <a:rPr lang="nl-NL" sz="1800" b="0" i="0" u="none" strike="noStrike">
                <a:solidFill>
                  <a:srgbClr val="000000"/>
                </a:solidFill>
                <a:latin typeface="Arial"/>
                <a:ea typeface="Arial"/>
                <a:cs typeface="Arial"/>
                <a:sym typeface="Arial"/>
              </a:rPr>
              <a:t>A collective energy project entails that two or more SMEs work together in a joint effort of identifying and realizing energy projects. This way of working is often new for SMEs, as they are used to address their energy efficiency on an individual basis. Another key feature is the presence of a Trusted Partner who (partly) unburdens the SMEs.</a:t>
            </a:r>
            <a:endParaRPr/>
          </a:p>
          <a:p>
            <a:pPr marL="457200" marR="0" lvl="0" indent="-228600" algn="l" rtl="0">
              <a:lnSpc>
                <a:spcPct val="100000"/>
              </a:lnSpc>
              <a:spcBef>
                <a:spcPts val="0"/>
              </a:spcBef>
              <a:spcAft>
                <a:spcPts val="0"/>
              </a:spcAft>
              <a:buSzPts val="1400"/>
              <a:buNone/>
            </a:pPr>
            <a:endParaRPr sz="1800" b="0" i="0" u="none" strike="noStrike">
              <a:solidFill>
                <a:srgbClr val="000000"/>
              </a:solidFill>
              <a:latin typeface="Arial"/>
              <a:ea typeface="Arial"/>
              <a:cs typeface="Arial"/>
              <a:sym typeface="Arial"/>
            </a:endParaRPr>
          </a:p>
        </p:txBody>
      </p:sp>
      <p:sp>
        <p:nvSpPr>
          <p:cNvPr id="1182" name="Google Shape;118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0" name="Google Shape;119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i="1" u="sng"/>
              <a:t>Instructions to trainer: </a:t>
            </a:r>
            <a:r>
              <a:rPr lang="nl-NL" i="1"/>
              <a:t>This aim of this slide is not to provide a comprehensive list of all potential energy projects, but to specify what we mean with ‘collective energy projects’.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nl-NL">
                <a:solidFill>
                  <a:srgbClr val="FF0000"/>
                </a:solidFill>
              </a:rPr>
              <a:t>Collective energy projects can be aimed at implementing building-related measures. These are measures that provide a benefits for individual companies/buildings, but can be purchased collectively for savings and linking expertise. These types of measures are often easier to start with if the business area is just starting with the collaborative approach. LED and building management are the easiest solutions to enthuse companies.</a:t>
            </a:r>
            <a:endParaRPr/>
          </a:p>
          <a:p>
            <a:pPr marL="457200" marR="0" lvl="0" indent="-228600" algn="l" rtl="0">
              <a:lnSpc>
                <a:spcPct val="100000"/>
              </a:lnSpc>
              <a:spcBef>
                <a:spcPts val="0"/>
              </a:spcBef>
              <a:spcAft>
                <a:spcPts val="0"/>
              </a:spcAft>
              <a:buSzPts val="1400"/>
              <a:buNone/>
            </a:pPr>
            <a:endParaRPr>
              <a:solidFill>
                <a:srgbClr val="FF0000"/>
              </a:solidFill>
            </a:endParaRPr>
          </a:p>
          <a:p>
            <a:pPr marL="457200" marR="0" lvl="0" indent="-228600" algn="l" rtl="0">
              <a:lnSpc>
                <a:spcPct val="100000"/>
              </a:lnSpc>
              <a:spcBef>
                <a:spcPts val="0"/>
              </a:spcBef>
              <a:spcAft>
                <a:spcPts val="0"/>
              </a:spcAft>
              <a:buSzPts val="1400"/>
              <a:buNone/>
            </a:pPr>
            <a:r>
              <a:rPr lang="nl-NL">
                <a:solidFill>
                  <a:srgbClr val="FF0000"/>
                </a:solidFill>
              </a:rPr>
              <a:t>An collective energy project can also be to implement an area-related measure. These measures can generally be applied if a large group of companies is interested and get benefits from the project. As these projects require commitment from a larger group of SMEs, these projects are more suitable to be undertaken once the SMEs are already activated, and not as the first project. Examples are PV on land, a heat network or wind mills.</a:t>
            </a:r>
            <a:endParaRPr/>
          </a:p>
          <a:p>
            <a:pPr marL="457200" marR="0" lvl="0" indent="-228600" algn="l" rtl="0">
              <a:lnSpc>
                <a:spcPct val="100000"/>
              </a:lnSpc>
              <a:spcBef>
                <a:spcPts val="0"/>
              </a:spcBef>
              <a:spcAft>
                <a:spcPts val="0"/>
              </a:spcAft>
              <a:buSzPts val="1400"/>
              <a:buNone/>
            </a:pPr>
            <a:endParaRPr>
              <a:solidFill>
                <a:srgbClr val="FF0000"/>
              </a:solidFill>
            </a:endParaRPr>
          </a:p>
          <a:p>
            <a:pPr marL="457200" marR="0" lvl="0" indent="-228600" algn="l" rtl="0">
              <a:lnSpc>
                <a:spcPct val="100000"/>
              </a:lnSpc>
              <a:spcBef>
                <a:spcPts val="0"/>
              </a:spcBef>
              <a:spcAft>
                <a:spcPts val="0"/>
              </a:spcAft>
              <a:buSzPts val="1400"/>
              <a:buNone/>
            </a:pPr>
            <a:r>
              <a:rPr lang="nl-NL">
                <a:solidFill>
                  <a:srgbClr val="FF0000"/>
                </a:solidFill>
              </a:rPr>
              <a:t>The energy culture within specific SMEs may be relevant to consider, in particular when it concerns SMEs with a high energy consumption and/or key role in the business park, for example as potential supplier of waste heat. This topic relates to barriers, and also drivers, for specific SMEs. This has been covered extensively in level 1.</a:t>
            </a:r>
            <a:endParaRPr/>
          </a:p>
          <a:p>
            <a:pPr marL="457200" marR="0" lvl="0" indent="-228600" algn="l" rtl="0">
              <a:lnSpc>
                <a:spcPct val="100000"/>
              </a:lnSpc>
              <a:spcBef>
                <a:spcPts val="0"/>
              </a:spcBef>
              <a:spcAft>
                <a:spcPts val="0"/>
              </a:spcAft>
              <a:buSzPts val="1400"/>
              <a:buNone/>
            </a:pPr>
            <a:endParaRPr>
              <a:solidFill>
                <a:srgbClr val="FF0000"/>
              </a:solidFill>
            </a:endParaRPr>
          </a:p>
          <a:p>
            <a:pPr marL="457200" marR="0" lvl="0" indent="-228600" algn="l" rtl="0">
              <a:lnSpc>
                <a:spcPct val="100000"/>
              </a:lnSpc>
              <a:spcBef>
                <a:spcPts val="0"/>
              </a:spcBef>
              <a:spcAft>
                <a:spcPts val="0"/>
              </a:spcAft>
              <a:buSzPts val="1400"/>
              <a:buNone/>
            </a:pPr>
            <a:r>
              <a:rPr lang="nl-NL">
                <a:solidFill>
                  <a:srgbClr val="FF0000"/>
                </a:solidFill>
              </a:rPr>
              <a:t>Circularity and Transport might not be part of energy efficiency but are part of a more sustainable business park. For SMEs, circular solutions (e.g. waste of one SME can be used as fuel for another SME) or sustainable transport (e.g. EV charging stations on the business park) can be used to spur the imagination of SMEs.</a:t>
            </a:r>
            <a:endParaRPr/>
          </a:p>
          <a:p>
            <a:pPr marL="457200" marR="0" lvl="0" indent="-228600" algn="l" rtl="0">
              <a:lnSpc>
                <a:spcPct val="100000"/>
              </a:lnSpc>
              <a:spcBef>
                <a:spcPts val="0"/>
              </a:spcBef>
              <a:spcAft>
                <a:spcPts val="0"/>
              </a:spcAft>
              <a:buSzPts val="1400"/>
              <a:buNone/>
            </a:pPr>
            <a:endParaRPr>
              <a:solidFill>
                <a:srgbClr val="FF0000"/>
              </a:solidFill>
            </a:endParaRPr>
          </a:p>
        </p:txBody>
      </p:sp>
      <p:sp>
        <p:nvSpPr>
          <p:cNvPr id="1191" name="Google Shape;119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nl-N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The process of organizing collective energy projects consists of 7 steps, as can be seen in the image:</a:t>
            </a:r>
            <a:endParaRPr/>
          </a:p>
          <a:p>
            <a:pPr marL="1143000" lvl="1" indent="-457200" algn="l" rtl="0">
              <a:lnSpc>
                <a:spcPct val="100000"/>
              </a:lnSpc>
              <a:spcBef>
                <a:spcPts val="0"/>
              </a:spcBef>
              <a:spcAft>
                <a:spcPts val="0"/>
              </a:spcAft>
              <a:buClr>
                <a:schemeClr val="dk1"/>
              </a:buClr>
              <a:buSzPts val="1200"/>
              <a:buFont typeface="Arial"/>
              <a:buChar char="•"/>
            </a:pPr>
            <a:r>
              <a:rPr lang="nl-NL" sz="1200"/>
              <a:t>Arranging an Energy Team &amp; project leader</a:t>
            </a:r>
            <a:endParaRPr/>
          </a:p>
          <a:p>
            <a:pPr marL="1143000" lvl="1" indent="-457200" algn="l" rtl="0">
              <a:lnSpc>
                <a:spcPct val="100000"/>
              </a:lnSpc>
              <a:spcBef>
                <a:spcPts val="0"/>
              </a:spcBef>
              <a:spcAft>
                <a:spcPts val="0"/>
              </a:spcAft>
              <a:buClr>
                <a:schemeClr val="dk1"/>
              </a:buClr>
              <a:buSzPts val="1200"/>
              <a:buFont typeface="Arial"/>
              <a:buChar char="•"/>
            </a:pPr>
            <a:r>
              <a:rPr lang="nl-NL" sz="1200"/>
              <a:t>Assessment of potential energy savings and measures</a:t>
            </a:r>
            <a:endParaRPr/>
          </a:p>
          <a:p>
            <a:pPr marL="1143000" lvl="1" indent="-457200" algn="l" rtl="0">
              <a:lnSpc>
                <a:spcPct val="100000"/>
              </a:lnSpc>
              <a:spcBef>
                <a:spcPts val="0"/>
              </a:spcBef>
              <a:spcAft>
                <a:spcPts val="0"/>
              </a:spcAft>
              <a:buClr>
                <a:schemeClr val="dk1"/>
              </a:buClr>
              <a:buSzPts val="1200"/>
              <a:buFont typeface="Arial"/>
              <a:buChar char="•"/>
            </a:pPr>
            <a:r>
              <a:rPr lang="nl-NL" sz="1200"/>
              <a:t>Creation of an energy action plan.</a:t>
            </a:r>
            <a:endParaRPr/>
          </a:p>
          <a:p>
            <a:pPr marL="1143000" lvl="1" indent="-457200" algn="l" rtl="0">
              <a:lnSpc>
                <a:spcPct val="100000"/>
              </a:lnSpc>
              <a:spcBef>
                <a:spcPts val="0"/>
              </a:spcBef>
              <a:spcAft>
                <a:spcPts val="0"/>
              </a:spcAft>
              <a:buClr>
                <a:schemeClr val="dk1"/>
              </a:buClr>
              <a:buSzPts val="1200"/>
              <a:buFont typeface="Arial"/>
              <a:buChar char="•"/>
            </a:pPr>
            <a:r>
              <a:rPr lang="nl-NL" sz="1200"/>
              <a:t>Commitment of essential SMEs</a:t>
            </a:r>
            <a:endParaRPr/>
          </a:p>
          <a:p>
            <a:pPr marL="1143000" lvl="1" indent="-457200" algn="l" rtl="0">
              <a:lnSpc>
                <a:spcPct val="100000"/>
              </a:lnSpc>
              <a:spcBef>
                <a:spcPts val="0"/>
              </a:spcBef>
              <a:spcAft>
                <a:spcPts val="0"/>
              </a:spcAft>
              <a:buClr>
                <a:schemeClr val="dk1"/>
              </a:buClr>
              <a:buSzPts val="1200"/>
              <a:buFont typeface="Arial"/>
              <a:buChar char="•"/>
            </a:pPr>
            <a:r>
              <a:rPr lang="nl-NL" sz="1200"/>
              <a:t>Finding a competent Energy Service Supplier </a:t>
            </a:r>
            <a:endParaRPr/>
          </a:p>
          <a:p>
            <a:pPr marL="1143000" lvl="1" indent="-457200" algn="l" rtl="0">
              <a:lnSpc>
                <a:spcPct val="100000"/>
              </a:lnSpc>
              <a:spcBef>
                <a:spcPts val="0"/>
              </a:spcBef>
              <a:spcAft>
                <a:spcPts val="0"/>
              </a:spcAft>
              <a:buClr>
                <a:schemeClr val="dk1"/>
              </a:buClr>
              <a:buSzPts val="1200"/>
              <a:buFont typeface="Arial"/>
              <a:buChar char="•"/>
            </a:pPr>
            <a:r>
              <a:rPr lang="nl-NL" sz="1200"/>
              <a:t>Signing contracts</a:t>
            </a:r>
            <a:endParaRPr sz="1200"/>
          </a:p>
          <a:p>
            <a:pPr marL="1143000" lvl="1" indent="-457200" algn="l" rtl="0">
              <a:lnSpc>
                <a:spcPct val="100000"/>
              </a:lnSpc>
              <a:spcBef>
                <a:spcPts val="0"/>
              </a:spcBef>
              <a:spcAft>
                <a:spcPts val="0"/>
              </a:spcAft>
              <a:buClr>
                <a:schemeClr val="dk1"/>
              </a:buClr>
              <a:buSzPts val="1200"/>
              <a:buFont typeface="Arial"/>
              <a:buChar char="•"/>
            </a:pPr>
            <a:r>
              <a:rPr lang="nl-NL" sz="1200"/>
              <a:t>Realization &amp; maintenance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nl-NL"/>
              <a:t>A deep-dive into step A was done as part of level I. Here, I will briefly recap.</a:t>
            </a:r>
            <a:endParaRPr/>
          </a:p>
          <a:p>
            <a:pPr marL="0" lvl="0" indent="0" algn="l" rtl="0">
              <a:lnSpc>
                <a:spcPct val="100000"/>
              </a:lnSpc>
              <a:spcBef>
                <a:spcPts val="0"/>
              </a:spcBef>
              <a:spcAft>
                <a:spcPts val="0"/>
              </a:spcAft>
              <a:buSzPts val="1400"/>
              <a:buNone/>
            </a:pPr>
            <a:r>
              <a:rPr lang="nl-NL"/>
              <a:t>Then, we will treat the other steps in detail.</a:t>
            </a:r>
            <a:endParaRPr/>
          </a:p>
        </p:txBody>
      </p:sp>
      <p:sp>
        <p:nvSpPr>
          <p:cNvPr id="1227" name="Google Shape;122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nl-NL" i="1" u="sng" dirty="0" err="1"/>
              <a:t>Instructions</a:t>
            </a:r>
            <a:r>
              <a:rPr lang="nl-NL" i="1" u="sng" dirty="0"/>
              <a:t> </a:t>
            </a:r>
            <a:r>
              <a:rPr lang="nl-NL" i="1" u="sng" dirty="0" err="1"/>
              <a:t>to</a:t>
            </a:r>
            <a:r>
              <a:rPr lang="nl-NL" i="1" u="sng" dirty="0"/>
              <a:t> trainer: </a:t>
            </a:r>
            <a:r>
              <a:rPr lang="nl-NL" i="1" u="none" dirty="0"/>
              <a:t>The slide has </a:t>
            </a:r>
            <a:r>
              <a:rPr lang="nl-NL" i="1" u="none" dirty="0" err="1"/>
              <a:t>an</a:t>
            </a:r>
            <a:r>
              <a:rPr lang="nl-NL" i="1" u="none" dirty="0"/>
              <a:t> </a:t>
            </a:r>
            <a:r>
              <a:rPr lang="nl-NL" i="1" u="none" dirty="0" err="1"/>
              <a:t>example</a:t>
            </a:r>
            <a:r>
              <a:rPr lang="nl-NL" i="1" u="none" dirty="0"/>
              <a:t> </a:t>
            </a:r>
            <a:r>
              <a:rPr lang="nl-NL" i="1" u="none" dirty="0" err="1"/>
              <a:t>for</a:t>
            </a:r>
            <a:r>
              <a:rPr lang="nl-NL" i="1" u="none" dirty="0"/>
              <a:t> </a:t>
            </a:r>
            <a:r>
              <a:rPr lang="nl-NL" i="1" u="none" dirty="0" err="1"/>
              <a:t>an</a:t>
            </a:r>
            <a:r>
              <a:rPr lang="nl-NL" i="1" u="none" dirty="0"/>
              <a:t> energy team. </a:t>
            </a:r>
            <a:r>
              <a:rPr lang="nl-NL" i="1" u="none" dirty="0" err="1"/>
              <a:t>This</a:t>
            </a:r>
            <a:r>
              <a:rPr lang="nl-NL" i="1" u="none" dirty="0"/>
              <a:t> </a:t>
            </a:r>
            <a:r>
              <a:rPr lang="nl-NL" i="1" u="none" dirty="0" err="1"/>
              <a:t>example</a:t>
            </a:r>
            <a:r>
              <a:rPr lang="nl-NL" i="1" u="none" dirty="0"/>
              <a:t> </a:t>
            </a:r>
            <a:r>
              <a:rPr lang="nl-NL" i="1" u="none" dirty="0" err="1"/>
              <a:t>can</a:t>
            </a:r>
            <a:r>
              <a:rPr lang="nl-NL" i="1" u="none" dirty="0"/>
              <a:t> </a:t>
            </a:r>
            <a:r>
              <a:rPr lang="nl-NL" i="1" u="none" dirty="0" err="1"/>
              <a:t>be</a:t>
            </a:r>
            <a:r>
              <a:rPr lang="nl-NL" i="1" u="none" dirty="0"/>
              <a:t> </a:t>
            </a:r>
            <a:r>
              <a:rPr lang="nl-NL" i="1" u="none" dirty="0" err="1"/>
              <a:t>adapted</a:t>
            </a:r>
            <a:r>
              <a:rPr lang="nl-NL" i="1" u="none" dirty="0"/>
              <a:t> </a:t>
            </a:r>
            <a:r>
              <a:rPr lang="nl-NL" i="1" u="none" dirty="0" err="1"/>
              <a:t>to</a:t>
            </a:r>
            <a:r>
              <a:rPr lang="nl-NL" i="1" u="none" dirty="0"/>
              <a:t> </a:t>
            </a:r>
            <a:r>
              <a:rPr lang="nl-NL" i="1" u="none" dirty="0" err="1"/>
              <a:t>your</a:t>
            </a:r>
            <a:r>
              <a:rPr lang="nl-NL" i="1" u="none" dirty="0"/>
              <a:t> </a:t>
            </a:r>
            <a:r>
              <a:rPr lang="nl-NL" i="1" u="none" dirty="0" err="1"/>
              <a:t>national</a:t>
            </a:r>
            <a:r>
              <a:rPr lang="nl-NL" i="1" u="none" dirty="0"/>
              <a:t>/</a:t>
            </a:r>
            <a:r>
              <a:rPr lang="nl-NL" i="1" u="none" dirty="0" err="1"/>
              <a:t>local</a:t>
            </a:r>
            <a:r>
              <a:rPr lang="nl-NL" i="1" u="none" dirty="0"/>
              <a:t> </a:t>
            </a:r>
            <a:r>
              <a:rPr lang="nl-NL" i="1" u="none" dirty="0" err="1"/>
              <a:t>situation</a:t>
            </a:r>
            <a:r>
              <a:rPr lang="nl-NL" i="1" u="none" dirty="0"/>
              <a:t> </a:t>
            </a:r>
            <a:r>
              <a:rPr lang="nl-NL" i="1" u="none" dirty="0" err="1"/>
              <a:t>by</a:t>
            </a:r>
            <a:r>
              <a:rPr lang="nl-NL" i="1" u="none" dirty="0"/>
              <a:t> </a:t>
            </a:r>
            <a:r>
              <a:rPr lang="nl-NL" i="1" u="none" dirty="0" err="1"/>
              <a:t>including</a:t>
            </a:r>
            <a:r>
              <a:rPr lang="nl-NL" i="1" u="none" dirty="0"/>
              <a:t> </a:t>
            </a:r>
            <a:r>
              <a:rPr lang="nl-NL" i="1" u="none" dirty="0" err="1"/>
              <a:t>the</a:t>
            </a:r>
            <a:r>
              <a:rPr lang="nl-NL" i="1" u="none" dirty="0"/>
              <a:t> actors </a:t>
            </a:r>
            <a:r>
              <a:rPr lang="nl-NL" i="1" u="none" dirty="0" err="1"/>
              <a:t>that</a:t>
            </a:r>
            <a:r>
              <a:rPr lang="nl-NL" i="1" u="none" dirty="0"/>
              <a:t> </a:t>
            </a:r>
            <a:r>
              <a:rPr lang="nl-NL" i="1" u="none" dirty="0" err="1"/>
              <a:t>play</a:t>
            </a:r>
            <a:r>
              <a:rPr lang="nl-NL" i="1" u="none" dirty="0"/>
              <a:t> a </a:t>
            </a:r>
            <a:r>
              <a:rPr lang="nl-NL" i="1" u="none" dirty="0" err="1"/>
              <a:t>role</a:t>
            </a:r>
            <a:r>
              <a:rPr lang="nl-NL" i="1" u="none" dirty="0"/>
              <a:t> in </a:t>
            </a:r>
            <a:r>
              <a:rPr lang="nl-NL" i="1" u="none" dirty="0" err="1"/>
              <a:t>the</a:t>
            </a:r>
            <a:r>
              <a:rPr lang="nl-NL" i="1" u="none" dirty="0"/>
              <a:t> business </a:t>
            </a:r>
            <a:r>
              <a:rPr lang="nl-NL" i="1" u="none" dirty="0" err="1"/>
              <a:t>parks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l-NL" dirty="0"/>
              <a:t>Step A: </a:t>
            </a:r>
            <a:r>
              <a:rPr lang="nl-NL" dirty="0" err="1"/>
              <a:t>Arranging</a:t>
            </a:r>
            <a:r>
              <a:rPr lang="nl-NL" dirty="0"/>
              <a:t> </a:t>
            </a:r>
            <a:r>
              <a:rPr lang="nl-NL" dirty="0" err="1"/>
              <a:t>an</a:t>
            </a:r>
            <a:r>
              <a:rPr lang="nl-NL" dirty="0"/>
              <a:t> Energy Team &amp; project leader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l-NL" dirty="0" err="1"/>
              <a:t>Going</a:t>
            </a:r>
            <a:r>
              <a:rPr lang="nl-NL" dirty="0"/>
              <a:t> </a:t>
            </a:r>
            <a:r>
              <a:rPr lang="nl-NL" dirty="0" err="1"/>
              <a:t>through</a:t>
            </a:r>
            <a:r>
              <a:rPr lang="nl-NL" dirty="0"/>
              <a:t> </a:t>
            </a:r>
            <a:r>
              <a:rPr lang="nl-NL" dirty="0" err="1"/>
              <a:t>the</a:t>
            </a:r>
            <a:r>
              <a:rPr lang="nl-NL" dirty="0"/>
              <a:t> </a:t>
            </a:r>
            <a:r>
              <a:rPr lang="nl-NL" dirty="0" err="1"/>
              <a:t>process</a:t>
            </a:r>
            <a:r>
              <a:rPr lang="nl-NL" dirty="0"/>
              <a:t> of </a:t>
            </a:r>
            <a:r>
              <a:rPr lang="nl-NL" dirty="0" err="1"/>
              <a:t>collective</a:t>
            </a:r>
            <a:r>
              <a:rPr lang="nl-NL" dirty="0"/>
              <a:t> action </a:t>
            </a:r>
            <a:r>
              <a:rPr lang="nl-NL" dirty="0" err="1"/>
              <a:t>requires</a:t>
            </a:r>
            <a:r>
              <a:rPr lang="nl-NL" dirty="0"/>
              <a:t> time </a:t>
            </a:r>
            <a:r>
              <a:rPr lang="nl-NL" dirty="0" err="1"/>
              <a:t>and</a:t>
            </a:r>
            <a:r>
              <a:rPr lang="nl-NL" dirty="0"/>
              <a:t> resources. </a:t>
            </a:r>
            <a:r>
              <a:rPr lang="nl-NL" dirty="0" err="1"/>
              <a:t>By</a:t>
            </a:r>
            <a:r>
              <a:rPr lang="nl-NL" dirty="0"/>
              <a:t> </a:t>
            </a:r>
            <a:r>
              <a:rPr lang="nl-NL" dirty="0" err="1"/>
              <a:t>arranging</a:t>
            </a:r>
            <a:r>
              <a:rPr lang="nl-NL" dirty="0"/>
              <a:t> </a:t>
            </a:r>
            <a:r>
              <a:rPr lang="nl-NL" dirty="0" err="1"/>
              <a:t>an</a:t>
            </a:r>
            <a:r>
              <a:rPr lang="nl-NL" dirty="0"/>
              <a:t> Energy Team </a:t>
            </a:r>
            <a:r>
              <a:rPr lang="nl-NL" dirty="0" err="1"/>
              <a:t>this</a:t>
            </a:r>
            <a:r>
              <a:rPr lang="nl-NL" dirty="0"/>
              <a:t> effort </a:t>
            </a:r>
            <a:r>
              <a:rPr lang="nl-NL" dirty="0" err="1"/>
              <a:t>can</a:t>
            </a:r>
            <a:r>
              <a:rPr lang="nl-NL" dirty="0"/>
              <a:t> </a:t>
            </a:r>
            <a:r>
              <a:rPr lang="nl-NL" dirty="0" err="1"/>
              <a:t>be</a:t>
            </a:r>
            <a:r>
              <a:rPr lang="nl-NL" dirty="0"/>
              <a:t> </a:t>
            </a:r>
            <a:r>
              <a:rPr lang="nl-NL" dirty="0" err="1"/>
              <a:t>distributed</a:t>
            </a:r>
            <a:r>
              <a:rPr lang="nl-NL" dirty="0"/>
              <a:t> over multiple </a:t>
            </a:r>
            <a:r>
              <a:rPr lang="nl-NL" dirty="0" err="1"/>
              <a:t>SMEs</a:t>
            </a:r>
            <a:r>
              <a:rPr lang="nl-NL" dirty="0"/>
              <a:t>. </a:t>
            </a:r>
            <a:r>
              <a:rPr lang="nl-NL" dirty="0" err="1"/>
              <a:t>This</a:t>
            </a:r>
            <a:r>
              <a:rPr lang="nl-NL" dirty="0"/>
              <a:t> Energy Team </a:t>
            </a:r>
            <a:r>
              <a:rPr lang="nl-NL" dirty="0" err="1"/>
              <a:t>can</a:t>
            </a:r>
            <a:r>
              <a:rPr lang="nl-NL" dirty="0"/>
              <a:t> help </a:t>
            </a:r>
            <a:r>
              <a:rPr lang="nl-NL" dirty="0" err="1"/>
              <a:t>you</a:t>
            </a:r>
            <a:r>
              <a:rPr lang="nl-NL" dirty="0"/>
              <a:t> as </a:t>
            </a:r>
            <a:r>
              <a:rPr lang="nl-NL" dirty="0" err="1"/>
              <a:t>the</a:t>
            </a:r>
            <a:r>
              <a:rPr lang="nl-NL" dirty="0"/>
              <a:t> </a:t>
            </a:r>
            <a:r>
              <a:rPr lang="nl-NL" dirty="0" err="1"/>
              <a:t>Trusted</a:t>
            </a:r>
            <a:r>
              <a:rPr lang="nl-NL" dirty="0"/>
              <a:t> Partner in </a:t>
            </a:r>
            <a:r>
              <a:rPr lang="nl-NL" dirty="0" err="1"/>
              <a:t>this</a:t>
            </a:r>
            <a:r>
              <a:rPr lang="nl-NL" dirty="0"/>
              <a:t> </a:t>
            </a:r>
            <a:r>
              <a:rPr lang="nl-NL" dirty="0" err="1"/>
              <a:t>process</a:t>
            </a:r>
            <a:r>
              <a:rPr lang="nl-NL" dirty="0"/>
              <a:t>, or </a:t>
            </a:r>
            <a:r>
              <a:rPr lang="nl-NL" dirty="0" err="1"/>
              <a:t>it</a:t>
            </a:r>
            <a:r>
              <a:rPr lang="nl-NL" dirty="0"/>
              <a:t> </a:t>
            </a:r>
            <a:r>
              <a:rPr lang="nl-NL" dirty="0" err="1"/>
              <a:t>might</a:t>
            </a:r>
            <a:r>
              <a:rPr lang="nl-NL" dirty="0"/>
              <a:t> even </a:t>
            </a:r>
            <a:r>
              <a:rPr lang="nl-NL" dirty="0" err="1"/>
              <a:t>function</a:t>
            </a:r>
            <a:r>
              <a:rPr lang="nl-NL" dirty="0"/>
              <a:t> without </a:t>
            </a:r>
            <a:r>
              <a:rPr lang="nl-NL" dirty="0" err="1"/>
              <a:t>your</a:t>
            </a:r>
            <a:r>
              <a:rPr lang="nl-NL" dirty="0"/>
              <a:t> </a:t>
            </a:r>
            <a:r>
              <a:rPr lang="nl-NL" dirty="0" err="1"/>
              <a:t>active</a:t>
            </a:r>
            <a:r>
              <a:rPr lang="nl-NL" dirty="0"/>
              <a:t> support </a:t>
            </a:r>
            <a:r>
              <a:rPr lang="nl-NL" dirty="0" err="1"/>
              <a:t>if</a:t>
            </a:r>
            <a:r>
              <a:rPr lang="nl-NL" dirty="0"/>
              <a:t> </a:t>
            </a:r>
            <a:r>
              <a:rPr lang="nl-NL" dirty="0" err="1"/>
              <a:t>the</a:t>
            </a:r>
            <a:r>
              <a:rPr lang="nl-NL" dirty="0"/>
              <a:t> </a:t>
            </a:r>
            <a:r>
              <a:rPr lang="nl-NL" dirty="0" err="1"/>
              <a:t>SMEs</a:t>
            </a:r>
            <a:r>
              <a:rPr lang="nl-NL" dirty="0"/>
              <a:t> are </a:t>
            </a:r>
            <a:r>
              <a:rPr lang="nl-NL" dirty="0" err="1"/>
              <a:t>very</a:t>
            </a:r>
            <a:r>
              <a:rPr lang="nl-NL" dirty="0"/>
              <a:t> </a:t>
            </a:r>
            <a:r>
              <a:rPr lang="nl-NL" dirty="0" err="1"/>
              <a:t>motivated</a:t>
            </a:r>
            <a:r>
              <a:rPr lang="nl-NL" dirty="0"/>
              <a:t>. </a:t>
            </a:r>
            <a:r>
              <a:rPr lang="nl-NL" b="1" dirty="0" err="1"/>
              <a:t>By</a:t>
            </a:r>
            <a:r>
              <a:rPr lang="nl-NL" b="1" dirty="0"/>
              <a:t> setting up </a:t>
            </a:r>
            <a:r>
              <a:rPr lang="nl-NL" b="1" dirty="0" err="1"/>
              <a:t>an</a:t>
            </a:r>
            <a:r>
              <a:rPr lang="nl-NL" b="1" dirty="0"/>
              <a:t> Energy Team, </a:t>
            </a:r>
            <a:r>
              <a:rPr lang="nl-NL" b="1" dirty="0" err="1"/>
              <a:t>you</a:t>
            </a:r>
            <a:r>
              <a:rPr lang="nl-NL" b="1" dirty="0"/>
              <a:t> </a:t>
            </a:r>
            <a:r>
              <a:rPr lang="nl-NL" b="1" dirty="0" err="1"/>
              <a:t>create</a:t>
            </a:r>
            <a:r>
              <a:rPr lang="nl-NL" b="1" dirty="0"/>
              <a:t> </a:t>
            </a:r>
            <a:r>
              <a:rPr lang="nl-NL" b="1" dirty="0" err="1"/>
              <a:t>ownership</a:t>
            </a:r>
            <a:r>
              <a:rPr lang="nl-NL" b="1" dirty="0"/>
              <a:t> at </a:t>
            </a:r>
            <a:r>
              <a:rPr lang="nl-NL" b="1" dirty="0" err="1"/>
              <a:t>the</a:t>
            </a:r>
            <a:r>
              <a:rPr lang="nl-NL" b="1" dirty="0"/>
              <a:t> </a:t>
            </a:r>
            <a:r>
              <a:rPr lang="nl-NL" b="1" dirty="0" err="1"/>
              <a:t>SMEs</a:t>
            </a:r>
            <a:r>
              <a:rPr lang="nl-NL" b="1" dirty="0"/>
              <a:t> </a:t>
            </a:r>
            <a:r>
              <a:rPr lang="nl-NL" b="1" dirty="0" err="1"/>
              <a:t>and</a:t>
            </a:r>
            <a:r>
              <a:rPr lang="nl-NL" b="1" dirty="0"/>
              <a:t> get </a:t>
            </a:r>
            <a:r>
              <a:rPr lang="nl-NL" b="1" dirty="0" err="1"/>
              <a:t>them</a:t>
            </a:r>
            <a:r>
              <a:rPr lang="nl-NL" b="1" dirty="0"/>
              <a:t> </a:t>
            </a:r>
            <a:r>
              <a:rPr lang="nl-NL" b="1" dirty="0" err="1"/>
              <a:t>committed</a:t>
            </a:r>
            <a:r>
              <a:rPr lang="nl-NL" b="1" dirty="0"/>
              <a:t> </a:t>
            </a:r>
            <a:r>
              <a:rPr lang="nl-NL" b="1" dirty="0" err="1"/>
              <a:t>to</a:t>
            </a:r>
            <a:r>
              <a:rPr lang="nl-NL" b="1" dirty="0"/>
              <a:t> </a:t>
            </a:r>
            <a:r>
              <a:rPr lang="nl-NL" b="1" dirty="0" err="1"/>
              <a:t>this</a:t>
            </a:r>
            <a:r>
              <a:rPr lang="nl-NL" b="1" dirty="0"/>
              <a:t> </a:t>
            </a:r>
            <a:r>
              <a:rPr lang="nl-NL" b="1" dirty="0" err="1"/>
              <a:t>collective</a:t>
            </a:r>
            <a:r>
              <a:rPr lang="nl-NL" b="1" dirty="0"/>
              <a:t> action</a:t>
            </a:r>
            <a:r>
              <a:rPr lang="nl-NL"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l-NL" dirty="0"/>
              <a:t>The Energy Team </a:t>
            </a:r>
            <a:r>
              <a:rPr lang="nl-NL" dirty="0" err="1"/>
              <a:t>should</a:t>
            </a:r>
            <a:r>
              <a:rPr lang="nl-NL" dirty="0"/>
              <a:t> </a:t>
            </a:r>
            <a:r>
              <a:rPr lang="nl-NL" dirty="0" err="1"/>
              <a:t>be</a:t>
            </a:r>
            <a:r>
              <a:rPr lang="nl-NL" dirty="0"/>
              <a:t> </a:t>
            </a:r>
            <a:r>
              <a:rPr lang="nl-NL" dirty="0" err="1"/>
              <a:t>managed</a:t>
            </a:r>
            <a:r>
              <a:rPr lang="nl-NL" dirty="0"/>
              <a:t> </a:t>
            </a:r>
            <a:r>
              <a:rPr lang="nl-NL" dirty="0" err="1"/>
              <a:t>by</a:t>
            </a:r>
            <a:r>
              <a:rPr lang="nl-NL" dirty="0"/>
              <a:t> a project leader. </a:t>
            </a:r>
            <a:r>
              <a:rPr lang="nl-NL" dirty="0" err="1"/>
              <a:t>You</a:t>
            </a:r>
            <a:r>
              <a:rPr lang="nl-NL" dirty="0"/>
              <a:t>, as </a:t>
            </a:r>
            <a:r>
              <a:rPr lang="nl-NL" dirty="0" err="1"/>
              <a:t>the</a:t>
            </a:r>
            <a:r>
              <a:rPr lang="nl-NL" dirty="0"/>
              <a:t> </a:t>
            </a:r>
            <a:r>
              <a:rPr lang="nl-NL" dirty="0" err="1"/>
              <a:t>Trusted</a:t>
            </a:r>
            <a:r>
              <a:rPr lang="nl-NL" dirty="0"/>
              <a:t> Partner, </a:t>
            </a:r>
            <a:r>
              <a:rPr lang="nl-NL" dirty="0" err="1"/>
              <a:t>could</a:t>
            </a:r>
            <a:r>
              <a:rPr lang="nl-NL" dirty="0"/>
              <a:t> take </a:t>
            </a:r>
            <a:r>
              <a:rPr lang="nl-NL" dirty="0" err="1"/>
              <a:t>this</a:t>
            </a:r>
            <a:r>
              <a:rPr lang="nl-NL" dirty="0"/>
              <a:t> </a:t>
            </a:r>
            <a:r>
              <a:rPr lang="nl-NL" dirty="0" err="1"/>
              <a:t>role</a:t>
            </a:r>
            <a:r>
              <a:rPr lang="nl-NL" dirty="0"/>
              <a:t> as </a:t>
            </a:r>
            <a:r>
              <a:rPr lang="nl-NL" dirty="0" err="1"/>
              <a:t>you</a:t>
            </a:r>
            <a:r>
              <a:rPr lang="nl-NL" dirty="0"/>
              <a:t> </a:t>
            </a:r>
            <a:r>
              <a:rPr lang="nl-NL" dirty="0" err="1"/>
              <a:t>already</a:t>
            </a:r>
            <a:r>
              <a:rPr lang="nl-NL" dirty="0"/>
              <a:t> </a:t>
            </a:r>
            <a:r>
              <a:rPr lang="nl-NL" dirty="0" err="1"/>
              <a:t>know</a:t>
            </a:r>
            <a:r>
              <a:rPr lang="nl-NL" dirty="0"/>
              <a:t> a large part of </a:t>
            </a:r>
            <a:r>
              <a:rPr lang="nl-NL" dirty="0" err="1"/>
              <a:t>the</a:t>
            </a:r>
            <a:r>
              <a:rPr lang="nl-NL" dirty="0"/>
              <a:t> entrepreneurs on </a:t>
            </a:r>
            <a:r>
              <a:rPr lang="nl-NL" dirty="0" err="1"/>
              <a:t>the</a:t>
            </a:r>
            <a:r>
              <a:rPr lang="nl-NL" dirty="0"/>
              <a:t> business park or </a:t>
            </a:r>
            <a:r>
              <a:rPr lang="nl-NL" dirty="0" err="1"/>
              <a:t>industrial</a:t>
            </a:r>
            <a:r>
              <a:rPr lang="nl-NL" dirty="0"/>
              <a:t> area </a:t>
            </a:r>
            <a:r>
              <a:rPr lang="nl-NL" dirty="0" err="1"/>
              <a:t>and</a:t>
            </a:r>
            <a:r>
              <a:rPr lang="nl-NL" dirty="0"/>
              <a:t> </a:t>
            </a:r>
            <a:r>
              <a:rPr lang="nl-NL" dirty="0" err="1"/>
              <a:t>know</a:t>
            </a:r>
            <a:r>
              <a:rPr lang="nl-NL" dirty="0"/>
              <a:t> </a:t>
            </a:r>
            <a:r>
              <a:rPr lang="nl-NL" dirty="0" err="1"/>
              <a:t>the</a:t>
            </a:r>
            <a:r>
              <a:rPr lang="nl-NL" dirty="0"/>
              <a:t> </a:t>
            </a:r>
            <a:r>
              <a:rPr lang="nl-NL" dirty="0" err="1"/>
              <a:t>process</a:t>
            </a:r>
            <a:r>
              <a:rPr lang="nl-NL" dirty="0"/>
              <a:t> of </a:t>
            </a:r>
            <a:r>
              <a:rPr lang="nl-NL" dirty="0" err="1"/>
              <a:t>collective</a:t>
            </a:r>
            <a:r>
              <a:rPr lang="nl-NL" dirty="0"/>
              <a:t> energy actions. The project leader </a:t>
            </a:r>
            <a:r>
              <a:rPr lang="nl-NL" dirty="0" err="1"/>
              <a:t>provides</a:t>
            </a:r>
            <a:r>
              <a:rPr lang="nl-NL" dirty="0"/>
              <a:t> support in making </a:t>
            </a:r>
            <a:r>
              <a:rPr lang="nl-NL" dirty="0" err="1"/>
              <a:t>the</a:t>
            </a:r>
            <a:r>
              <a:rPr lang="nl-NL" dirty="0"/>
              <a:t> </a:t>
            </a:r>
            <a:r>
              <a:rPr lang="nl-NL" dirty="0" err="1"/>
              <a:t>work</a:t>
            </a:r>
            <a:r>
              <a:rPr lang="nl-NL" dirty="0"/>
              <a:t> of </a:t>
            </a:r>
            <a:r>
              <a:rPr lang="nl-NL" dirty="0" err="1"/>
              <a:t>the</a:t>
            </a:r>
            <a:r>
              <a:rPr lang="nl-NL" dirty="0"/>
              <a:t> team more </a:t>
            </a:r>
            <a:r>
              <a:rPr lang="nl-NL" dirty="0" err="1"/>
              <a:t>fluid</a:t>
            </a:r>
            <a:r>
              <a:rPr lang="nl-NL" dirty="0"/>
              <a:t>, making </a:t>
            </a:r>
            <a:r>
              <a:rPr lang="nl-NL" dirty="0" err="1"/>
              <a:t>sure</a:t>
            </a:r>
            <a:r>
              <a:rPr lang="nl-NL" dirty="0"/>
              <a:t> </a:t>
            </a:r>
            <a:r>
              <a:rPr lang="nl-NL" dirty="0" err="1"/>
              <a:t>that</a:t>
            </a:r>
            <a:r>
              <a:rPr lang="nl-NL" dirty="0"/>
              <a:t> </a:t>
            </a:r>
            <a:r>
              <a:rPr lang="nl-NL" dirty="0" err="1"/>
              <a:t>the</a:t>
            </a:r>
            <a:r>
              <a:rPr lang="nl-NL" dirty="0"/>
              <a:t> </a:t>
            </a:r>
            <a:r>
              <a:rPr lang="nl-NL" dirty="0" err="1"/>
              <a:t>work</a:t>
            </a:r>
            <a:r>
              <a:rPr lang="nl-NL" dirty="0"/>
              <a:t> is </a:t>
            </a:r>
            <a:r>
              <a:rPr lang="nl-NL" dirty="0" err="1"/>
              <a:t>moving</a:t>
            </a:r>
            <a:r>
              <a:rPr lang="nl-NL" dirty="0"/>
              <a:t> forward, </a:t>
            </a:r>
            <a:r>
              <a:rPr lang="nl-NL" dirty="0" err="1"/>
              <a:t>checking</a:t>
            </a:r>
            <a:r>
              <a:rPr lang="nl-NL" dirty="0"/>
              <a:t> </a:t>
            </a:r>
            <a:r>
              <a:rPr lang="nl-NL" dirty="0" err="1"/>
              <a:t>regularly</a:t>
            </a:r>
            <a:r>
              <a:rPr lang="nl-NL" dirty="0"/>
              <a:t> on </a:t>
            </a:r>
            <a:r>
              <a:rPr lang="nl-NL" dirty="0" err="1"/>
              <a:t>individuals</a:t>
            </a:r>
            <a:r>
              <a:rPr lang="nl-NL" dirty="0"/>
              <a:t> </a:t>
            </a:r>
            <a:r>
              <a:rPr lang="nl-NL" dirty="0" err="1"/>
              <a:t>for</a:t>
            </a:r>
            <a:r>
              <a:rPr lang="nl-NL" dirty="0"/>
              <a:t> </a:t>
            </a:r>
            <a:r>
              <a:rPr lang="nl-NL" dirty="0" err="1"/>
              <a:t>any</a:t>
            </a:r>
            <a:r>
              <a:rPr lang="nl-NL" dirty="0"/>
              <a:t> </a:t>
            </a:r>
            <a:r>
              <a:rPr lang="nl-NL" dirty="0" err="1"/>
              <a:t>sign</a:t>
            </a:r>
            <a:r>
              <a:rPr lang="nl-NL" dirty="0"/>
              <a:t> of disengagement, </a:t>
            </a:r>
            <a:r>
              <a:rPr lang="nl-NL" dirty="0" err="1"/>
              <a:t>and</a:t>
            </a:r>
            <a:r>
              <a:rPr lang="nl-NL" dirty="0"/>
              <a:t>, in case, </a:t>
            </a:r>
            <a:r>
              <a:rPr lang="nl-NL" dirty="0" err="1"/>
              <a:t>helping</a:t>
            </a:r>
            <a:r>
              <a:rPr lang="nl-NL" dirty="0"/>
              <a:t> </a:t>
            </a:r>
            <a:r>
              <a:rPr lang="nl-NL" dirty="0" err="1"/>
              <a:t>by</a:t>
            </a:r>
            <a:r>
              <a:rPr lang="nl-NL" dirty="0"/>
              <a:t> </a:t>
            </a:r>
            <a:r>
              <a:rPr lang="nl-NL" dirty="0" err="1"/>
              <a:t>organizing</a:t>
            </a:r>
            <a:r>
              <a:rPr lang="nl-NL" dirty="0"/>
              <a:t> </a:t>
            </a:r>
            <a:r>
              <a:rPr lang="nl-NL" dirty="0" err="1"/>
              <a:t>regular</a:t>
            </a:r>
            <a:r>
              <a:rPr lang="nl-NL" dirty="0"/>
              <a:t> meetings </a:t>
            </a:r>
            <a:r>
              <a:rPr lang="nl-NL" dirty="0" err="1"/>
              <a:t>to</a:t>
            </a:r>
            <a:r>
              <a:rPr lang="nl-NL" dirty="0"/>
              <a:t> </a:t>
            </a:r>
            <a:r>
              <a:rPr lang="nl-NL" dirty="0" err="1"/>
              <a:t>ensure</a:t>
            </a:r>
            <a:r>
              <a:rPr lang="nl-NL" dirty="0"/>
              <a:t> </a:t>
            </a:r>
            <a:r>
              <a:rPr lang="nl-NL" dirty="0" err="1"/>
              <a:t>the</a:t>
            </a:r>
            <a:r>
              <a:rPr lang="nl-NL" dirty="0"/>
              <a:t> correct development of </a:t>
            </a:r>
            <a:r>
              <a:rPr lang="nl-NL" dirty="0" err="1"/>
              <a:t>the</a:t>
            </a:r>
            <a:r>
              <a:rPr lang="nl-NL" dirty="0"/>
              <a:t> project.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nl-NL" dirty="0"/>
              <a:t>An </a:t>
            </a:r>
            <a:r>
              <a:rPr lang="nl-NL" dirty="0" err="1"/>
              <a:t>example</a:t>
            </a:r>
            <a:r>
              <a:rPr lang="nl-NL" dirty="0"/>
              <a:t> of </a:t>
            </a:r>
            <a:r>
              <a:rPr lang="nl-NL" dirty="0" err="1"/>
              <a:t>who</a:t>
            </a:r>
            <a:r>
              <a:rPr lang="nl-NL" dirty="0"/>
              <a:t> is part of </a:t>
            </a:r>
            <a:r>
              <a:rPr lang="nl-NL" dirty="0" err="1"/>
              <a:t>an</a:t>
            </a:r>
            <a:r>
              <a:rPr lang="nl-NL" dirty="0"/>
              <a:t> energy team are </a:t>
            </a:r>
            <a:r>
              <a:rPr lang="nl-NL" dirty="0" err="1"/>
              <a:t>several</a:t>
            </a:r>
            <a:r>
              <a:rPr lang="nl-NL" dirty="0"/>
              <a:t> </a:t>
            </a:r>
            <a:r>
              <a:rPr lang="nl-NL" dirty="0" err="1"/>
              <a:t>ambitious</a:t>
            </a:r>
            <a:r>
              <a:rPr lang="nl-NL" dirty="0"/>
              <a:t> </a:t>
            </a:r>
            <a:r>
              <a:rPr lang="nl-NL" dirty="0" err="1"/>
              <a:t>SMEs</a:t>
            </a:r>
            <a:r>
              <a:rPr lang="nl-NL" dirty="0"/>
              <a:t> (</a:t>
            </a:r>
            <a:r>
              <a:rPr lang="nl-NL" dirty="0" err="1"/>
              <a:t>for</a:t>
            </a:r>
            <a:r>
              <a:rPr lang="nl-NL" dirty="0"/>
              <a:t> </a:t>
            </a:r>
            <a:r>
              <a:rPr lang="nl-NL" dirty="0" err="1"/>
              <a:t>example</a:t>
            </a:r>
            <a:r>
              <a:rPr lang="nl-NL" dirty="0"/>
              <a:t> 5, but </a:t>
            </a:r>
            <a:r>
              <a:rPr lang="nl-NL" dirty="0" err="1"/>
              <a:t>this</a:t>
            </a:r>
            <a:r>
              <a:rPr lang="nl-NL" dirty="0"/>
              <a:t> </a:t>
            </a:r>
            <a:r>
              <a:rPr lang="nl-NL" dirty="0" err="1"/>
              <a:t>can</a:t>
            </a:r>
            <a:r>
              <a:rPr lang="nl-NL" dirty="0"/>
              <a:t> </a:t>
            </a:r>
            <a:r>
              <a:rPr lang="nl-NL" dirty="0" err="1"/>
              <a:t>be</a:t>
            </a:r>
            <a:r>
              <a:rPr lang="nl-NL" dirty="0"/>
              <a:t> a </a:t>
            </a:r>
            <a:r>
              <a:rPr lang="nl-NL" dirty="0" err="1"/>
              <a:t>much</a:t>
            </a:r>
            <a:r>
              <a:rPr lang="nl-NL" dirty="0"/>
              <a:t> </a:t>
            </a:r>
            <a:r>
              <a:rPr lang="nl-NL" dirty="0" err="1"/>
              <a:t>larger</a:t>
            </a:r>
            <a:r>
              <a:rPr lang="nl-NL" dirty="0"/>
              <a:t> </a:t>
            </a:r>
            <a:r>
              <a:rPr lang="nl-NL" dirty="0" err="1"/>
              <a:t>number</a:t>
            </a:r>
            <a:r>
              <a:rPr lang="nl-NL" dirty="0"/>
              <a:t>), </a:t>
            </a:r>
            <a:r>
              <a:rPr lang="nl-NL" dirty="0" err="1"/>
              <a:t>the</a:t>
            </a:r>
            <a:r>
              <a:rPr lang="nl-NL" dirty="0"/>
              <a:t> </a:t>
            </a:r>
            <a:r>
              <a:rPr lang="nl-NL" dirty="0" err="1"/>
              <a:t>trusted</a:t>
            </a:r>
            <a:r>
              <a:rPr lang="nl-NL" dirty="0"/>
              <a:t> partner, </a:t>
            </a:r>
            <a:r>
              <a:rPr lang="nl-NL" dirty="0" err="1"/>
              <a:t>and</a:t>
            </a:r>
            <a:r>
              <a:rPr lang="nl-NL" dirty="0"/>
              <a:t> a </a:t>
            </a:r>
            <a:r>
              <a:rPr lang="nl-NL" dirty="0" err="1"/>
              <a:t>representative</a:t>
            </a:r>
            <a:r>
              <a:rPr lang="nl-NL" dirty="0"/>
              <a:t> of a business </a:t>
            </a:r>
            <a:r>
              <a:rPr lang="nl-NL" dirty="0" err="1"/>
              <a:t>association</a:t>
            </a:r>
            <a:r>
              <a:rPr lang="nl-NL" dirty="0"/>
              <a:t>.</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Quattrocento Sans"/>
              <a:buNone/>
            </a:pPr>
            <a:r>
              <a:rPr lang="nl-NL" sz="1200" dirty="0">
                <a:latin typeface="Quattrocento Sans"/>
                <a:ea typeface="Quattrocento Sans"/>
                <a:cs typeface="Quattrocento Sans"/>
                <a:sym typeface="Quattrocento Sans"/>
              </a:rPr>
              <a:t>The project leader </a:t>
            </a:r>
            <a:r>
              <a:rPr lang="nl-NL" sz="1200" dirty="0" err="1">
                <a:latin typeface="Quattrocento Sans"/>
                <a:ea typeface="Quattrocento Sans"/>
                <a:cs typeface="Quattrocento Sans"/>
                <a:sym typeface="Quattrocento Sans"/>
              </a:rPr>
              <a:t>could</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be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Trusted</a:t>
            </a:r>
            <a:r>
              <a:rPr lang="nl-NL" sz="1200" dirty="0">
                <a:latin typeface="Quattrocento Sans"/>
                <a:ea typeface="Quattrocento Sans"/>
                <a:cs typeface="Quattrocento Sans"/>
                <a:sym typeface="Quattrocento Sans"/>
              </a:rPr>
              <a:t> Partner or </a:t>
            </a:r>
            <a:r>
              <a:rPr lang="nl-NL" sz="1200" dirty="0" err="1">
                <a:latin typeface="Quattrocento Sans"/>
                <a:ea typeface="Quattrocento Sans"/>
                <a:cs typeface="Quattrocento Sans"/>
                <a:sym typeface="Quattrocento Sans"/>
              </a:rPr>
              <a:t>one</a:t>
            </a:r>
            <a:r>
              <a:rPr lang="nl-NL" sz="1200" dirty="0">
                <a:latin typeface="Quattrocento Sans"/>
                <a:ea typeface="Quattrocento Sans"/>
                <a:cs typeface="Quattrocento Sans"/>
                <a:sym typeface="Quattrocento Sans"/>
              </a:rPr>
              <a:t> of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participants</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from</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energy team (</a:t>
            </a:r>
            <a:r>
              <a:rPr lang="nl-NL" sz="1200" dirty="0" err="1">
                <a:latin typeface="Quattrocento Sans"/>
                <a:ea typeface="Quattrocento Sans"/>
                <a:cs typeface="Quattrocento Sans"/>
                <a:sym typeface="Quattrocento Sans"/>
              </a:rPr>
              <a:t>thus</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being</a:t>
            </a:r>
            <a:r>
              <a:rPr lang="nl-NL" sz="1200" dirty="0">
                <a:latin typeface="Quattrocento Sans"/>
                <a:ea typeface="Quattrocento Sans"/>
                <a:cs typeface="Quattrocento Sans"/>
                <a:sym typeface="Quattrocento Sans"/>
              </a:rPr>
              <a:t> a SME </a:t>
            </a:r>
            <a:r>
              <a:rPr lang="nl-NL" sz="1200" dirty="0" err="1">
                <a:latin typeface="Quattrocento Sans"/>
                <a:ea typeface="Quattrocento Sans"/>
                <a:cs typeface="Quattrocento Sans"/>
                <a:sym typeface="Quattrocento Sans"/>
              </a:rPr>
              <a:t>themselves</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Ideally</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project leader is </a:t>
            </a:r>
            <a:r>
              <a:rPr lang="nl-NL" sz="1200" dirty="0" err="1">
                <a:latin typeface="Quattrocento Sans"/>
                <a:ea typeface="Quattrocento Sans"/>
                <a:cs typeface="Quattrocento Sans"/>
                <a:sym typeface="Quattrocento Sans"/>
              </a:rPr>
              <a:t>someone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who</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can</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be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trusted</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to</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represent</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values</a:t>
            </a:r>
            <a:r>
              <a:rPr lang="nl-NL" sz="1200" dirty="0">
                <a:latin typeface="Quattrocento Sans"/>
                <a:ea typeface="Quattrocento Sans"/>
                <a:cs typeface="Quattrocento Sans"/>
                <a:sym typeface="Quattrocento Sans"/>
              </a:rPr>
              <a:t> of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entire</a:t>
            </a:r>
            <a:r>
              <a:rPr lang="nl-NL" sz="1200" dirty="0">
                <a:latin typeface="Quattrocento Sans"/>
                <a:ea typeface="Quattrocento Sans"/>
                <a:cs typeface="Quattrocento Sans"/>
                <a:sym typeface="Quattrocento Sans"/>
              </a:rPr>
              <a:t> Energy Team as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Project Leader </a:t>
            </a:r>
            <a:r>
              <a:rPr lang="nl-NL" sz="1200" dirty="0" err="1">
                <a:latin typeface="Quattrocento Sans"/>
                <a:ea typeface="Quattrocento Sans"/>
                <a:cs typeface="Quattrocento Sans"/>
                <a:sym typeface="Quattrocento Sans"/>
              </a:rPr>
              <a:t>needs</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to</a:t>
            </a:r>
            <a:r>
              <a:rPr lang="nl-NL" sz="1200" dirty="0">
                <a:latin typeface="Quattrocento Sans"/>
                <a:ea typeface="Quattrocento Sans"/>
                <a:cs typeface="Quattrocento Sans"/>
                <a:sym typeface="Quattrocento Sans"/>
              </a:rPr>
              <a:t> keep </a:t>
            </a:r>
            <a:r>
              <a:rPr lang="nl-NL" sz="1200" dirty="0" err="1">
                <a:latin typeface="Quattrocento Sans"/>
                <a:ea typeface="Quattrocento Sans"/>
                <a:cs typeface="Quattrocento Sans"/>
                <a:sym typeface="Quattrocento Sans"/>
              </a:rPr>
              <a:t>everybody</a:t>
            </a:r>
            <a:r>
              <a:rPr lang="nl-NL" sz="1200" dirty="0">
                <a:latin typeface="Quattrocento Sans"/>
                <a:ea typeface="Quattrocento Sans"/>
                <a:cs typeface="Quattrocento Sans"/>
                <a:sym typeface="Quattrocento Sans"/>
              </a:rPr>
              <a:t> on board </a:t>
            </a:r>
            <a:r>
              <a:rPr lang="nl-NL" sz="1200" dirty="0" err="1">
                <a:latin typeface="Quattrocento Sans"/>
                <a:ea typeface="Quattrocento Sans"/>
                <a:cs typeface="Quattrocento Sans"/>
                <a:sym typeface="Quattrocento Sans"/>
              </a:rPr>
              <a:t>and</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bring</a:t>
            </a:r>
            <a:r>
              <a:rPr lang="nl-NL" sz="1200" dirty="0">
                <a:latin typeface="Quattrocento Sans"/>
                <a:ea typeface="Quattrocento Sans"/>
                <a:cs typeface="Quattrocento Sans"/>
                <a:sym typeface="Quattrocento Sans"/>
              </a:rPr>
              <a:t> </a:t>
            </a:r>
            <a:r>
              <a:rPr lang="nl-NL" sz="1200" dirty="0" err="1">
                <a:latin typeface="Quattrocento Sans"/>
                <a:ea typeface="Quattrocento Sans"/>
                <a:cs typeface="Quattrocento Sans"/>
                <a:sym typeface="Quattrocento Sans"/>
              </a:rPr>
              <a:t>the</a:t>
            </a:r>
            <a:r>
              <a:rPr lang="nl-NL" sz="1200" dirty="0">
                <a:latin typeface="Quattrocento Sans"/>
                <a:ea typeface="Quattrocento Sans"/>
                <a:cs typeface="Quattrocento Sans"/>
                <a:sym typeface="Quattrocento Sans"/>
              </a:rPr>
              <a:t> project forward. </a:t>
            </a:r>
            <a:endParaRPr dirty="0"/>
          </a:p>
        </p:txBody>
      </p:sp>
      <p:sp>
        <p:nvSpPr>
          <p:cNvPr id="1276" name="Google Shape;12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hyperlink" Target="mailto:benny.badweather@berliner-e-Agentur.de" TargetMode="External"/><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hyperlink" Target="mailto:Susan.Sunshine@tno.nl"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3200"/>
              <a:buFont typeface="Arial"/>
              <a:buNone/>
              <a:defRPr>
                <a:solidFill>
                  <a:srgbClr val="034EA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406400" algn="l">
              <a:lnSpc>
                <a:spcPct val="90000"/>
              </a:lnSpc>
              <a:spcBef>
                <a:spcPts val="500"/>
              </a:spcBef>
              <a:spcAft>
                <a:spcPts val="0"/>
              </a:spcAft>
              <a:buSzPts val="2800"/>
              <a:buChar char="•"/>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2"/>
          <p:cNvPicPr preferRelativeResize="0"/>
          <p:nvPr/>
        </p:nvPicPr>
        <p:blipFill rotWithShape="1">
          <a:blip r:embed="rId2">
            <a:alphaModFix/>
          </a:blip>
          <a:srcRect/>
          <a:stretch/>
        </p:blipFill>
        <p:spPr>
          <a:xfrm>
            <a:off x="11375122" y="6356350"/>
            <a:ext cx="501445" cy="340314"/>
          </a:xfrm>
          <a:prstGeom prst="rect">
            <a:avLst/>
          </a:prstGeom>
          <a:noFill/>
          <a:ln>
            <a:noFill/>
          </a:ln>
        </p:spPr>
      </p:pic>
      <p:sp>
        <p:nvSpPr>
          <p:cNvPr id="21" name="Google Shape;21;p2"/>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enutzerdefiniertes Layout">
  <p:cSld name="2_Benutzerdefiniertes Layout">
    <p:spTree>
      <p:nvGrpSpPr>
        <p:cNvPr id="1" name="Shape 111"/>
        <p:cNvGrpSpPr/>
        <p:nvPr/>
      </p:nvGrpSpPr>
      <p:grpSpPr>
        <a:xfrm>
          <a:off x="0" y="0"/>
          <a:ext cx="0" cy="0"/>
          <a:chOff x="0" y="0"/>
          <a:chExt cx="0" cy="0"/>
        </a:xfrm>
      </p:grpSpPr>
      <p:sp>
        <p:nvSpPr>
          <p:cNvPr id="112" name="Google Shape;112;p11"/>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34EA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1"/>
          <p:cNvSpPr txBox="1"/>
          <p:nvPr/>
        </p:nvSpPr>
        <p:spPr>
          <a:xfrm>
            <a:off x="1144800" y="6193806"/>
            <a:ext cx="1963480" cy="50285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This project has received funding from the European Union’s H2020 Coordination Support Action under Grant Agreement No. 894356.</a:t>
            </a:r>
            <a:endParaRPr sz="1100" b="0" i="0" u="none" strike="noStrike" cap="none">
              <a:solidFill>
                <a:srgbClr val="FF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pic>
        <p:nvPicPr>
          <p:cNvPr id="114" name="Google Shape;114;p11"/>
          <p:cNvPicPr preferRelativeResize="0"/>
          <p:nvPr/>
        </p:nvPicPr>
        <p:blipFill rotWithShape="1">
          <a:blip r:embed="rId2">
            <a:alphaModFix/>
          </a:blip>
          <a:srcRect/>
          <a:stretch/>
        </p:blipFill>
        <p:spPr>
          <a:xfrm>
            <a:off x="4428321" y="6216170"/>
            <a:ext cx="919086" cy="354787"/>
          </a:xfrm>
          <a:prstGeom prst="rect">
            <a:avLst/>
          </a:prstGeom>
          <a:noFill/>
          <a:ln>
            <a:noFill/>
          </a:ln>
        </p:spPr>
      </p:pic>
      <p:pic>
        <p:nvPicPr>
          <p:cNvPr id="115" name="Google Shape;115;p11" descr="https://365tno.sharepoint.com/sites/intranet/Organisation/CS/Marketing_Communications/Externe-profilering/Logos/426_1_TNO_ifl_zwart.png"/>
          <p:cNvPicPr preferRelativeResize="0"/>
          <p:nvPr/>
        </p:nvPicPr>
        <p:blipFill rotWithShape="1">
          <a:blip r:embed="rId3">
            <a:alphaModFix/>
          </a:blip>
          <a:srcRect l="7704" t="16984" r="4714" b="21685"/>
          <a:stretch/>
        </p:blipFill>
        <p:spPr>
          <a:xfrm>
            <a:off x="3309309" y="6307868"/>
            <a:ext cx="1015908" cy="171393"/>
          </a:xfrm>
          <a:prstGeom prst="rect">
            <a:avLst/>
          </a:prstGeom>
          <a:noFill/>
          <a:ln>
            <a:noFill/>
          </a:ln>
        </p:spPr>
      </p:pic>
      <p:pic>
        <p:nvPicPr>
          <p:cNvPr id="116" name="Google Shape;116;p11"/>
          <p:cNvPicPr preferRelativeResize="0"/>
          <p:nvPr/>
        </p:nvPicPr>
        <p:blipFill rotWithShape="1">
          <a:blip r:embed="rId4">
            <a:alphaModFix/>
          </a:blip>
          <a:srcRect/>
          <a:stretch/>
        </p:blipFill>
        <p:spPr>
          <a:xfrm>
            <a:off x="5473799" y="6257882"/>
            <a:ext cx="722915" cy="271360"/>
          </a:xfrm>
          <a:prstGeom prst="rect">
            <a:avLst/>
          </a:prstGeom>
          <a:noFill/>
          <a:ln>
            <a:noFill/>
          </a:ln>
        </p:spPr>
      </p:pic>
      <p:pic>
        <p:nvPicPr>
          <p:cNvPr id="117" name="Google Shape;117;p11" descr="R:\PR\01_Unternehmenskommunikation\12_Corporate_Design\02_Logo\bea_logo_black_font\bea_logo_black_font_c4_transp.jpg"/>
          <p:cNvPicPr preferRelativeResize="0"/>
          <p:nvPr/>
        </p:nvPicPr>
        <p:blipFill rotWithShape="1">
          <a:blip r:embed="rId5">
            <a:alphaModFix/>
          </a:blip>
          <a:srcRect/>
          <a:stretch/>
        </p:blipFill>
        <p:spPr>
          <a:xfrm>
            <a:off x="6454745" y="6239379"/>
            <a:ext cx="517496" cy="288447"/>
          </a:xfrm>
          <a:prstGeom prst="rect">
            <a:avLst/>
          </a:prstGeom>
          <a:noFill/>
          <a:ln>
            <a:noFill/>
          </a:ln>
        </p:spPr>
      </p:pic>
      <p:pic>
        <p:nvPicPr>
          <p:cNvPr id="118" name="Google Shape;118;p11"/>
          <p:cNvPicPr preferRelativeResize="0"/>
          <p:nvPr/>
        </p:nvPicPr>
        <p:blipFill rotWithShape="1">
          <a:blip r:embed="rId6">
            <a:alphaModFix/>
          </a:blip>
          <a:srcRect t="8772" b="16665"/>
          <a:stretch/>
        </p:blipFill>
        <p:spPr>
          <a:xfrm>
            <a:off x="7166080" y="6153650"/>
            <a:ext cx="968118" cy="356046"/>
          </a:xfrm>
          <a:prstGeom prst="rect">
            <a:avLst/>
          </a:prstGeom>
          <a:noFill/>
          <a:ln>
            <a:noFill/>
          </a:ln>
        </p:spPr>
      </p:pic>
      <p:pic>
        <p:nvPicPr>
          <p:cNvPr id="119" name="Google Shape;119;p11"/>
          <p:cNvPicPr preferRelativeResize="0"/>
          <p:nvPr/>
        </p:nvPicPr>
        <p:blipFill rotWithShape="1">
          <a:blip r:embed="rId7">
            <a:alphaModFix/>
          </a:blip>
          <a:srcRect/>
          <a:stretch/>
        </p:blipFill>
        <p:spPr>
          <a:xfrm>
            <a:off x="8359881" y="6144862"/>
            <a:ext cx="447505" cy="439814"/>
          </a:xfrm>
          <a:prstGeom prst="rect">
            <a:avLst/>
          </a:prstGeom>
          <a:noFill/>
          <a:ln>
            <a:noFill/>
          </a:ln>
        </p:spPr>
      </p:pic>
      <p:pic>
        <p:nvPicPr>
          <p:cNvPr id="120" name="Google Shape;120;p11"/>
          <p:cNvPicPr preferRelativeResize="0"/>
          <p:nvPr/>
        </p:nvPicPr>
        <p:blipFill rotWithShape="1">
          <a:blip r:embed="rId8">
            <a:alphaModFix/>
          </a:blip>
          <a:srcRect/>
          <a:stretch/>
        </p:blipFill>
        <p:spPr>
          <a:xfrm>
            <a:off x="9106177" y="6273252"/>
            <a:ext cx="520986" cy="240621"/>
          </a:xfrm>
          <a:prstGeom prst="rect">
            <a:avLst/>
          </a:prstGeom>
          <a:noFill/>
          <a:ln>
            <a:noFill/>
          </a:ln>
        </p:spPr>
      </p:pic>
      <p:pic>
        <p:nvPicPr>
          <p:cNvPr id="121" name="Google Shape;121;p11" descr="header_E"/>
          <p:cNvPicPr preferRelativeResize="0"/>
          <p:nvPr/>
        </p:nvPicPr>
        <p:blipFill rotWithShape="1">
          <a:blip r:embed="rId9">
            <a:alphaModFix/>
          </a:blip>
          <a:srcRect l="31882" r="31726"/>
          <a:stretch/>
        </p:blipFill>
        <p:spPr>
          <a:xfrm>
            <a:off x="9910752" y="6227605"/>
            <a:ext cx="786800" cy="367285"/>
          </a:xfrm>
          <a:prstGeom prst="rect">
            <a:avLst/>
          </a:prstGeom>
          <a:noFill/>
          <a:ln>
            <a:noFill/>
          </a:ln>
        </p:spPr>
      </p:pic>
      <p:pic>
        <p:nvPicPr>
          <p:cNvPr id="122" name="Google Shape;122;p11"/>
          <p:cNvPicPr preferRelativeResize="0"/>
          <p:nvPr/>
        </p:nvPicPr>
        <p:blipFill rotWithShape="1">
          <a:blip r:embed="rId10">
            <a:alphaModFix/>
          </a:blip>
          <a:srcRect/>
          <a:stretch/>
        </p:blipFill>
        <p:spPr>
          <a:xfrm>
            <a:off x="10847630" y="6137161"/>
            <a:ext cx="463100" cy="546600"/>
          </a:xfrm>
          <a:prstGeom prst="rect">
            <a:avLst/>
          </a:prstGeom>
          <a:noFill/>
          <a:ln>
            <a:noFill/>
          </a:ln>
        </p:spPr>
      </p:pic>
      <p:pic>
        <p:nvPicPr>
          <p:cNvPr id="123" name="Google Shape;123;p11" descr="cidimage002.png@01D4FECE.D63D32C0"/>
          <p:cNvPicPr preferRelativeResize="0"/>
          <p:nvPr/>
        </p:nvPicPr>
        <p:blipFill rotWithShape="1">
          <a:blip r:embed="rId11">
            <a:alphaModFix/>
          </a:blip>
          <a:srcRect/>
          <a:stretch/>
        </p:blipFill>
        <p:spPr>
          <a:xfrm>
            <a:off x="11569993" y="6153650"/>
            <a:ext cx="414671" cy="401685"/>
          </a:xfrm>
          <a:prstGeom prst="rect">
            <a:avLst/>
          </a:prstGeom>
          <a:noFill/>
          <a:ln>
            <a:noFill/>
          </a:ln>
        </p:spPr>
      </p:pic>
      <p:pic>
        <p:nvPicPr>
          <p:cNvPr id="124" name="Google Shape;124;p11"/>
          <p:cNvPicPr preferRelativeResize="0"/>
          <p:nvPr/>
        </p:nvPicPr>
        <p:blipFill rotWithShape="1">
          <a:blip r:embed="rId12">
            <a:alphaModFix/>
          </a:blip>
          <a:srcRect/>
          <a:stretch/>
        </p:blipFill>
        <p:spPr>
          <a:xfrm>
            <a:off x="336755" y="6193807"/>
            <a:ext cx="705236" cy="502857"/>
          </a:xfrm>
          <a:prstGeom prst="rect">
            <a:avLst/>
          </a:prstGeom>
          <a:noFill/>
          <a:ln>
            <a:noFill/>
          </a:ln>
        </p:spPr>
      </p:pic>
      <p:pic>
        <p:nvPicPr>
          <p:cNvPr id="125" name="Google Shape;125;p11"/>
          <p:cNvPicPr preferRelativeResize="0"/>
          <p:nvPr/>
        </p:nvPicPr>
        <p:blipFill rotWithShape="1">
          <a:blip r:embed="rId13">
            <a:alphaModFix/>
          </a:blip>
          <a:srcRect/>
          <a:stretch/>
        </p:blipFill>
        <p:spPr>
          <a:xfrm>
            <a:off x="4150242" y="2487922"/>
            <a:ext cx="3891516" cy="2994643"/>
          </a:xfrm>
          <a:prstGeom prst="rect">
            <a:avLst/>
          </a:prstGeom>
          <a:noFill/>
          <a:ln>
            <a:noFill/>
          </a:ln>
        </p:spPr>
      </p:pic>
      <p:sp>
        <p:nvSpPr>
          <p:cNvPr id="126" name="Google Shape;126;p11"/>
          <p:cNvSpPr txBox="1"/>
          <p:nvPr/>
        </p:nvSpPr>
        <p:spPr>
          <a:xfrm>
            <a:off x="8982058" y="2741908"/>
            <a:ext cx="2328672"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NL" sz="1300" b="0" i="0" u="none" strike="noStrike" cap="none">
                <a:solidFill>
                  <a:srgbClr val="3F3F3F"/>
                </a:solidFill>
                <a:latin typeface="Arial"/>
                <a:ea typeface="Arial"/>
                <a:cs typeface="Arial"/>
                <a:sym typeface="Arial"/>
              </a:rPr>
              <a:t>Susan Sunshine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rgbClr val="3F3F3F"/>
                </a:solidFill>
                <a:latin typeface="Arial"/>
                <a:ea typeface="Arial"/>
                <a:cs typeface="Arial"/>
                <a:sym typeface="Arial"/>
              </a:rPr>
              <a:t>Lead Engineer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rgbClr val="3F3F3F"/>
                </a:solidFill>
                <a:latin typeface="Arial"/>
                <a:ea typeface="Arial"/>
                <a:cs typeface="Arial"/>
                <a:sym typeface="Arial"/>
              </a:rPr>
              <a:t>+123456788900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nl-NL" sz="1000" b="0" i="0" u="sng" strike="noStrike" cap="none">
                <a:solidFill>
                  <a:srgbClr val="3F3F3F"/>
                </a:solidFill>
                <a:latin typeface="Arial"/>
                <a:ea typeface="Arial"/>
                <a:cs typeface="Arial"/>
                <a:sym typeface="Arial"/>
                <a:hlinkClick r:id="rId14">
                  <a:extLst>
                    <a:ext uri="{A12FA001-AC4F-418D-AE19-62706E023703}">
                      <ahyp:hlinkClr xmlns:ahyp="http://schemas.microsoft.com/office/drawing/2018/hyperlinkcolor" val="tx"/>
                    </a:ext>
                  </a:extLst>
                </a:hlinkClick>
              </a:rPr>
              <a:t>Susan.Sunshine@tno.nl</a:t>
            </a:r>
            <a:r>
              <a:rPr lang="nl-NL" sz="1000" b="0" i="0" u="none" strike="noStrike" cap="none">
                <a:solidFill>
                  <a:srgbClr val="3F3F3F"/>
                </a:solidFill>
                <a:latin typeface="Arial"/>
                <a:ea typeface="Arial"/>
                <a:cs typeface="Arial"/>
                <a:sym typeface="Arial"/>
              </a:rPr>
              <a:t> </a:t>
            </a:r>
            <a:endParaRPr sz="10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accent1"/>
              </a:solidFill>
              <a:latin typeface="Arial"/>
              <a:ea typeface="Arial"/>
              <a:cs typeface="Arial"/>
              <a:sym typeface="Arial"/>
            </a:endParaRPr>
          </a:p>
        </p:txBody>
      </p:sp>
      <p:sp>
        <p:nvSpPr>
          <p:cNvPr id="127" name="Google Shape;127;p11"/>
          <p:cNvSpPr txBox="1"/>
          <p:nvPr/>
        </p:nvSpPr>
        <p:spPr>
          <a:xfrm>
            <a:off x="1648047" y="2682433"/>
            <a:ext cx="2780274" cy="14157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NL" sz="1300" b="0" i="0" u="none" strike="noStrike" cap="none">
                <a:solidFill>
                  <a:srgbClr val="3F3F3F"/>
                </a:solidFill>
                <a:latin typeface="Arial"/>
                <a:ea typeface="Arial"/>
                <a:cs typeface="Arial"/>
                <a:sym typeface="Arial"/>
              </a:rPr>
              <a:t>Simon Smile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rgbClr val="3F3F3F"/>
                </a:solidFill>
                <a:latin typeface="Arial"/>
                <a:ea typeface="Arial"/>
                <a:cs typeface="Arial"/>
                <a:sym typeface="Arial"/>
              </a:rPr>
              <a:t>Consulting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nl-NL" sz="1000" b="0" i="0" u="none" strike="noStrike" cap="none">
                <a:solidFill>
                  <a:srgbClr val="3F3F3F"/>
                </a:solidFill>
                <a:latin typeface="Arial"/>
                <a:ea typeface="Arial"/>
                <a:cs typeface="Arial"/>
                <a:sym typeface="Arial"/>
              </a:rPr>
              <a:t>+ 1234567788990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nl-NL" sz="1000" b="0" i="0" u="sng" strike="noStrike" cap="none">
                <a:solidFill>
                  <a:srgbClr val="3F3F3F"/>
                </a:solidFill>
                <a:latin typeface="Arial"/>
                <a:ea typeface="Arial"/>
                <a:cs typeface="Arial"/>
                <a:sym typeface="Arial"/>
                <a:hlinkClick r:id="rId15">
                  <a:extLst>
                    <a:ext uri="{A12FA001-AC4F-418D-AE19-62706E023703}">
                      <ahyp:hlinkClr xmlns:ahyp="http://schemas.microsoft.com/office/drawing/2018/hyperlinkcolor" val="tx"/>
                    </a:ext>
                  </a:extLst>
                </a:hlinkClick>
              </a:rPr>
              <a:t>Simon.smile@berliner-e-Agentur.de</a:t>
            </a:r>
            <a:r>
              <a:rPr lang="nl-NL" sz="1000" b="0" i="0" u="none" strike="noStrike" cap="none">
                <a:solidFill>
                  <a:srgbClr val="3F3F3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accent1"/>
              </a:solidFill>
              <a:latin typeface="Arial"/>
              <a:ea typeface="Arial"/>
              <a:cs typeface="Arial"/>
              <a:sym typeface="Arial"/>
            </a:endParaRPr>
          </a:p>
        </p:txBody>
      </p:sp>
      <p:pic>
        <p:nvPicPr>
          <p:cNvPr id="128" name="Google Shape;128;p11" descr="R:\PR\01_Unternehmenskommunikation\12_Corporate_Design\02_Logo\bea_logo_black_font\bea_logo_black_font_c4_transp.jpg"/>
          <p:cNvPicPr preferRelativeResize="0"/>
          <p:nvPr/>
        </p:nvPicPr>
        <p:blipFill rotWithShape="1">
          <a:blip r:embed="rId5">
            <a:alphaModFix/>
          </a:blip>
          <a:srcRect/>
          <a:stretch/>
        </p:blipFill>
        <p:spPr>
          <a:xfrm>
            <a:off x="1069775" y="2749175"/>
            <a:ext cx="517496" cy="288447"/>
          </a:xfrm>
          <a:prstGeom prst="rect">
            <a:avLst/>
          </a:prstGeom>
          <a:noFill/>
          <a:ln>
            <a:noFill/>
          </a:ln>
        </p:spPr>
      </p:pic>
      <p:pic>
        <p:nvPicPr>
          <p:cNvPr id="129" name="Google Shape;129;p11" descr="https://365tno.sharepoint.com/sites/intranet/Organisation/CS/Marketing_Communications/Externe-profilering/Logos/426_1_TNO_ifl_zwart.png"/>
          <p:cNvPicPr preferRelativeResize="0"/>
          <p:nvPr/>
        </p:nvPicPr>
        <p:blipFill rotWithShape="1">
          <a:blip r:embed="rId3">
            <a:alphaModFix/>
          </a:blip>
          <a:srcRect l="7704" t="16984" r="4714" b="21685"/>
          <a:stretch/>
        </p:blipFill>
        <p:spPr>
          <a:xfrm>
            <a:off x="7905374" y="2796098"/>
            <a:ext cx="1015908" cy="1713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Benutzerdefiniertes Layout">
  <p:cSld name="3_Benutzerdefiniertes Layout">
    <p:spTree>
      <p:nvGrpSpPr>
        <p:cNvPr id="1" name="Shape 130"/>
        <p:cNvGrpSpPr/>
        <p:nvPr/>
      </p:nvGrpSpPr>
      <p:grpSpPr>
        <a:xfrm>
          <a:off x="0" y="0"/>
          <a:ext cx="0" cy="0"/>
          <a:chOff x="0" y="0"/>
          <a:chExt cx="0" cy="0"/>
        </a:xfrm>
      </p:grpSpPr>
      <p:pic>
        <p:nvPicPr>
          <p:cNvPr id="131" name="Google Shape;131;p12"/>
          <p:cNvPicPr preferRelativeResize="0"/>
          <p:nvPr/>
        </p:nvPicPr>
        <p:blipFill rotWithShape="1">
          <a:blip r:embed="rId2">
            <a:alphaModFix/>
          </a:blip>
          <a:srcRect/>
          <a:stretch/>
        </p:blipFill>
        <p:spPr>
          <a:xfrm>
            <a:off x="4728829" y="1465518"/>
            <a:ext cx="3095847" cy="3095847"/>
          </a:xfrm>
          <a:prstGeom prst="rect">
            <a:avLst/>
          </a:prstGeom>
          <a:noFill/>
          <a:ln>
            <a:noFill/>
          </a:ln>
        </p:spPr>
      </p:pic>
      <p:sp>
        <p:nvSpPr>
          <p:cNvPr id="132" name="Google Shape;132;p12"/>
          <p:cNvSpPr txBox="1">
            <a:spLocks noGrp="1"/>
          </p:cNvSpPr>
          <p:nvPr>
            <p:ph type="body" idx="1"/>
          </p:nvPr>
        </p:nvSpPr>
        <p:spPr>
          <a:xfrm>
            <a:off x="4519613" y="5040313"/>
            <a:ext cx="3390900" cy="6699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600"/>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enutzerdefiniertes Layout">
  <p:cSld name="1_Benutzerdefiniertes Layout">
    <p:spTree>
      <p:nvGrpSpPr>
        <p:cNvPr id="1" name="Shape 133"/>
        <p:cNvGrpSpPr/>
        <p:nvPr/>
      </p:nvGrpSpPr>
      <p:grpSpPr>
        <a:xfrm>
          <a:off x="0" y="0"/>
          <a:ext cx="0" cy="0"/>
          <a:chOff x="0" y="0"/>
          <a:chExt cx="0" cy="0"/>
        </a:xfrm>
      </p:grpSpPr>
      <p:sp>
        <p:nvSpPr>
          <p:cNvPr id="134" name="Google Shape;134;p13"/>
          <p:cNvSpPr/>
          <p:nvPr/>
        </p:nvSpPr>
        <p:spPr>
          <a:xfrm>
            <a:off x="4728829" y="1465517"/>
            <a:ext cx="3095847" cy="3095847"/>
          </a:xfrm>
          <a:prstGeom prst="ellipse">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dk1"/>
                </a:solidFill>
                <a:latin typeface="Arial"/>
                <a:ea typeface="Arial"/>
                <a:cs typeface="Arial"/>
                <a:sym typeface="Arial"/>
              </a:rPr>
              <a:t>Break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dk1"/>
                </a:solidFill>
                <a:latin typeface="Arial"/>
                <a:ea typeface="Arial"/>
                <a:cs typeface="Arial"/>
                <a:sym typeface="Arial"/>
              </a:rPr>
              <a:t>14:00 – 14:30</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Benutzerdefiniertes Layout">
  <p:cSld name="6_Benutzerdefiniertes Layout">
    <p:spTree>
      <p:nvGrpSpPr>
        <p:cNvPr id="1" name="Shape 135"/>
        <p:cNvGrpSpPr/>
        <p:nvPr/>
      </p:nvGrpSpPr>
      <p:grpSpPr>
        <a:xfrm>
          <a:off x="0" y="0"/>
          <a:ext cx="0" cy="0"/>
          <a:chOff x="0" y="0"/>
          <a:chExt cx="0" cy="0"/>
        </a:xfrm>
      </p:grpSpPr>
      <p:sp>
        <p:nvSpPr>
          <p:cNvPr id="136" name="Google Shape;136;p14"/>
          <p:cNvSpPr txBox="1"/>
          <p:nvPr/>
        </p:nvSpPr>
        <p:spPr>
          <a:xfrm>
            <a:off x="1144800" y="6193806"/>
            <a:ext cx="1963480" cy="50285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This project has received funding from the European Union’s H2020 Coordination Support Action under Grant Agreement No. 894356.</a:t>
            </a:r>
            <a:endParaRPr sz="1100" b="0" i="0" u="none" strike="noStrike" cap="none">
              <a:solidFill>
                <a:srgbClr val="FF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pic>
        <p:nvPicPr>
          <p:cNvPr id="137" name="Google Shape;137;p14"/>
          <p:cNvPicPr preferRelativeResize="0"/>
          <p:nvPr/>
        </p:nvPicPr>
        <p:blipFill rotWithShape="1">
          <a:blip r:embed="rId2">
            <a:alphaModFix/>
          </a:blip>
          <a:srcRect/>
          <a:stretch/>
        </p:blipFill>
        <p:spPr>
          <a:xfrm>
            <a:off x="4428321" y="6216170"/>
            <a:ext cx="919086" cy="354787"/>
          </a:xfrm>
          <a:prstGeom prst="rect">
            <a:avLst/>
          </a:prstGeom>
          <a:noFill/>
          <a:ln>
            <a:noFill/>
          </a:ln>
        </p:spPr>
      </p:pic>
      <p:pic>
        <p:nvPicPr>
          <p:cNvPr id="138" name="Google Shape;138;p14" descr="https://365tno.sharepoint.com/sites/intranet/Organisation/CS/Marketing_Communications/Externe-profilering/Logos/426_1_TNO_ifl_zwart.png"/>
          <p:cNvPicPr preferRelativeResize="0"/>
          <p:nvPr/>
        </p:nvPicPr>
        <p:blipFill rotWithShape="1">
          <a:blip r:embed="rId3">
            <a:alphaModFix/>
          </a:blip>
          <a:srcRect l="7704" t="16984" r="4714" b="21685"/>
          <a:stretch/>
        </p:blipFill>
        <p:spPr>
          <a:xfrm>
            <a:off x="3309309" y="6307868"/>
            <a:ext cx="1015908" cy="171393"/>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5473799" y="6257882"/>
            <a:ext cx="722915" cy="271360"/>
          </a:xfrm>
          <a:prstGeom prst="rect">
            <a:avLst/>
          </a:prstGeom>
          <a:noFill/>
          <a:ln>
            <a:noFill/>
          </a:ln>
        </p:spPr>
      </p:pic>
      <p:pic>
        <p:nvPicPr>
          <p:cNvPr id="140" name="Google Shape;140;p14" descr="R:\PR\01_Unternehmenskommunikation\12_Corporate_Design\02_Logo\bea_logo_black_font\bea_logo_black_font_c4_transp.jpg"/>
          <p:cNvPicPr preferRelativeResize="0"/>
          <p:nvPr/>
        </p:nvPicPr>
        <p:blipFill rotWithShape="1">
          <a:blip r:embed="rId5">
            <a:alphaModFix/>
          </a:blip>
          <a:srcRect/>
          <a:stretch/>
        </p:blipFill>
        <p:spPr>
          <a:xfrm>
            <a:off x="6454745" y="6239379"/>
            <a:ext cx="517496" cy="288447"/>
          </a:xfrm>
          <a:prstGeom prst="rect">
            <a:avLst/>
          </a:prstGeom>
          <a:noFill/>
          <a:ln>
            <a:noFill/>
          </a:ln>
        </p:spPr>
      </p:pic>
      <p:pic>
        <p:nvPicPr>
          <p:cNvPr id="141" name="Google Shape;141;p14"/>
          <p:cNvPicPr preferRelativeResize="0"/>
          <p:nvPr/>
        </p:nvPicPr>
        <p:blipFill rotWithShape="1">
          <a:blip r:embed="rId6">
            <a:alphaModFix/>
          </a:blip>
          <a:srcRect t="8772" b="16665"/>
          <a:stretch/>
        </p:blipFill>
        <p:spPr>
          <a:xfrm>
            <a:off x="7166080" y="6153650"/>
            <a:ext cx="968118" cy="356046"/>
          </a:xfrm>
          <a:prstGeom prst="rect">
            <a:avLst/>
          </a:prstGeom>
          <a:noFill/>
          <a:ln>
            <a:noFill/>
          </a:ln>
        </p:spPr>
      </p:pic>
      <p:pic>
        <p:nvPicPr>
          <p:cNvPr id="142" name="Google Shape;142;p14"/>
          <p:cNvPicPr preferRelativeResize="0"/>
          <p:nvPr/>
        </p:nvPicPr>
        <p:blipFill rotWithShape="1">
          <a:blip r:embed="rId7">
            <a:alphaModFix/>
          </a:blip>
          <a:srcRect/>
          <a:stretch/>
        </p:blipFill>
        <p:spPr>
          <a:xfrm>
            <a:off x="8359881" y="6144862"/>
            <a:ext cx="447505" cy="439814"/>
          </a:xfrm>
          <a:prstGeom prst="rect">
            <a:avLst/>
          </a:prstGeom>
          <a:noFill/>
          <a:ln>
            <a:noFill/>
          </a:ln>
        </p:spPr>
      </p:pic>
      <p:pic>
        <p:nvPicPr>
          <p:cNvPr id="143" name="Google Shape;143;p14"/>
          <p:cNvPicPr preferRelativeResize="0"/>
          <p:nvPr/>
        </p:nvPicPr>
        <p:blipFill rotWithShape="1">
          <a:blip r:embed="rId8">
            <a:alphaModFix/>
          </a:blip>
          <a:srcRect/>
          <a:stretch/>
        </p:blipFill>
        <p:spPr>
          <a:xfrm>
            <a:off x="9106177" y="6273252"/>
            <a:ext cx="520986" cy="240621"/>
          </a:xfrm>
          <a:prstGeom prst="rect">
            <a:avLst/>
          </a:prstGeom>
          <a:noFill/>
          <a:ln>
            <a:noFill/>
          </a:ln>
        </p:spPr>
      </p:pic>
      <p:pic>
        <p:nvPicPr>
          <p:cNvPr id="144" name="Google Shape;144;p14" descr="header_E"/>
          <p:cNvPicPr preferRelativeResize="0"/>
          <p:nvPr/>
        </p:nvPicPr>
        <p:blipFill rotWithShape="1">
          <a:blip r:embed="rId9">
            <a:alphaModFix/>
          </a:blip>
          <a:srcRect l="31882" r="31726"/>
          <a:stretch/>
        </p:blipFill>
        <p:spPr>
          <a:xfrm>
            <a:off x="9910752" y="6227605"/>
            <a:ext cx="786800" cy="367285"/>
          </a:xfrm>
          <a:prstGeom prst="rect">
            <a:avLst/>
          </a:prstGeom>
          <a:noFill/>
          <a:ln>
            <a:noFill/>
          </a:ln>
        </p:spPr>
      </p:pic>
      <p:pic>
        <p:nvPicPr>
          <p:cNvPr id="145" name="Google Shape;145;p14"/>
          <p:cNvPicPr preferRelativeResize="0"/>
          <p:nvPr/>
        </p:nvPicPr>
        <p:blipFill rotWithShape="1">
          <a:blip r:embed="rId10">
            <a:alphaModFix/>
          </a:blip>
          <a:srcRect/>
          <a:stretch/>
        </p:blipFill>
        <p:spPr>
          <a:xfrm>
            <a:off x="10847630" y="6137161"/>
            <a:ext cx="463100" cy="546600"/>
          </a:xfrm>
          <a:prstGeom prst="rect">
            <a:avLst/>
          </a:prstGeom>
          <a:noFill/>
          <a:ln>
            <a:noFill/>
          </a:ln>
        </p:spPr>
      </p:pic>
      <p:pic>
        <p:nvPicPr>
          <p:cNvPr id="146" name="Google Shape;146;p14" descr="cidimage002.png@01D4FECE.D63D32C0"/>
          <p:cNvPicPr preferRelativeResize="0"/>
          <p:nvPr/>
        </p:nvPicPr>
        <p:blipFill rotWithShape="1">
          <a:blip r:embed="rId11">
            <a:alphaModFix/>
          </a:blip>
          <a:srcRect/>
          <a:stretch/>
        </p:blipFill>
        <p:spPr>
          <a:xfrm>
            <a:off x="11569993" y="6153650"/>
            <a:ext cx="414671" cy="401685"/>
          </a:xfrm>
          <a:prstGeom prst="rect">
            <a:avLst/>
          </a:prstGeom>
          <a:noFill/>
          <a:ln>
            <a:noFill/>
          </a:ln>
        </p:spPr>
      </p:pic>
      <p:pic>
        <p:nvPicPr>
          <p:cNvPr id="147" name="Google Shape;147;p14"/>
          <p:cNvPicPr preferRelativeResize="0"/>
          <p:nvPr/>
        </p:nvPicPr>
        <p:blipFill rotWithShape="1">
          <a:blip r:embed="rId12">
            <a:alphaModFix/>
          </a:blip>
          <a:srcRect/>
          <a:stretch/>
        </p:blipFill>
        <p:spPr>
          <a:xfrm>
            <a:off x="336755" y="6193807"/>
            <a:ext cx="705236" cy="502857"/>
          </a:xfrm>
          <a:prstGeom prst="rect">
            <a:avLst/>
          </a:prstGeom>
          <a:noFill/>
          <a:ln>
            <a:noFill/>
          </a:ln>
        </p:spPr>
      </p:pic>
      <p:pic>
        <p:nvPicPr>
          <p:cNvPr id="148" name="Google Shape;148;p14"/>
          <p:cNvPicPr preferRelativeResize="0"/>
          <p:nvPr/>
        </p:nvPicPr>
        <p:blipFill rotWithShape="1">
          <a:blip r:embed="rId13">
            <a:alphaModFix/>
          </a:blip>
          <a:srcRect/>
          <a:stretch/>
        </p:blipFill>
        <p:spPr>
          <a:xfrm>
            <a:off x="4150242" y="2487922"/>
            <a:ext cx="3891516" cy="299464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Leer">
  <p:cSld name="1_Leer">
    <p:spTree>
      <p:nvGrpSpPr>
        <p:cNvPr id="1" name="Shape 149"/>
        <p:cNvGrpSpPr/>
        <p:nvPr/>
      </p:nvGrpSpPr>
      <p:grpSpPr>
        <a:xfrm>
          <a:off x="0" y="0"/>
          <a:ext cx="0" cy="0"/>
          <a:chOff x="0" y="0"/>
          <a:chExt cx="0" cy="0"/>
        </a:xfrm>
      </p:grpSpPr>
      <p:sp>
        <p:nvSpPr>
          <p:cNvPr id="150" name="Google Shape;150;p15"/>
          <p:cNvSpPr/>
          <p:nvPr/>
        </p:nvSpPr>
        <p:spPr>
          <a:xfrm>
            <a:off x="130906" y="2196422"/>
            <a:ext cx="1369515" cy="1369514"/>
          </a:xfrm>
          <a:prstGeom prst="ellipse">
            <a:avLst/>
          </a:prstGeom>
          <a:noFill/>
          <a:ln w="1270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51" name="Google Shape;151;p15"/>
          <p:cNvSpPr/>
          <p:nvPr/>
        </p:nvSpPr>
        <p:spPr>
          <a:xfrm>
            <a:off x="2277318" y="2195456"/>
            <a:ext cx="1369514" cy="1369514"/>
          </a:xfrm>
          <a:prstGeom prst="ellipse">
            <a:avLst/>
          </a:prstGeom>
          <a:noFill/>
          <a:ln w="1270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52" name="Google Shape;152;p15"/>
          <p:cNvSpPr/>
          <p:nvPr/>
        </p:nvSpPr>
        <p:spPr>
          <a:xfrm>
            <a:off x="6552623" y="2195456"/>
            <a:ext cx="1364722" cy="1369514"/>
          </a:xfrm>
          <a:prstGeom prst="ellipse">
            <a:avLst/>
          </a:prstGeom>
          <a:noFill/>
          <a:ln w="1270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53" name="Google Shape;153;p15"/>
          <p:cNvSpPr/>
          <p:nvPr/>
        </p:nvSpPr>
        <p:spPr>
          <a:xfrm>
            <a:off x="8684997" y="2195456"/>
            <a:ext cx="1364722" cy="1369514"/>
          </a:xfrm>
          <a:prstGeom prst="ellipse">
            <a:avLst/>
          </a:prstGeom>
          <a:noFill/>
          <a:ln w="1270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54" name="Google Shape;154;p15"/>
          <p:cNvSpPr/>
          <p:nvPr/>
        </p:nvSpPr>
        <p:spPr>
          <a:xfrm>
            <a:off x="124004" y="2198506"/>
            <a:ext cx="1369517" cy="1369516"/>
          </a:xfrm>
          <a:prstGeom prst="ellipse">
            <a:avLst/>
          </a:prstGeom>
          <a:solidFill>
            <a:srgbClr val="6A962C"/>
          </a:solidFill>
          <a:ln>
            <a:noFill/>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5" name="Google Shape;155;p15"/>
          <p:cNvSpPr/>
          <p:nvPr/>
        </p:nvSpPr>
        <p:spPr>
          <a:xfrm>
            <a:off x="2277316" y="2197540"/>
            <a:ext cx="1369516" cy="1369516"/>
          </a:xfrm>
          <a:prstGeom prst="ellipse">
            <a:avLst/>
          </a:prstGeom>
          <a:solidFill>
            <a:srgbClr val="A2A2A2"/>
          </a:solidFill>
          <a:ln>
            <a:noFill/>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6" name="Google Shape;156;p15"/>
          <p:cNvSpPr/>
          <p:nvPr/>
        </p:nvSpPr>
        <p:spPr>
          <a:xfrm>
            <a:off x="6559499" y="2197540"/>
            <a:ext cx="1364724" cy="1369516"/>
          </a:xfrm>
          <a:prstGeom prst="ellipse">
            <a:avLst/>
          </a:prstGeom>
          <a:solidFill>
            <a:srgbClr val="666666"/>
          </a:solidFill>
          <a:ln>
            <a:noFill/>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7" name="Google Shape;157;p15"/>
          <p:cNvSpPr/>
          <p:nvPr/>
        </p:nvSpPr>
        <p:spPr>
          <a:xfrm>
            <a:off x="4412540" y="2195456"/>
            <a:ext cx="1369514" cy="1369514"/>
          </a:xfrm>
          <a:prstGeom prst="ellipse">
            <a:avLst/>
          </a:prstGeom>
          <a:noFill/>
          <a:ln w="1270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58" name="Google Shape;158;p15"/>
          <p:cNvSpPr/>
          <p:nvPr/>
        </p:nvSpPr>
        <p:spPr>
          <a:xfrm>
            <a:off x="8678119" y="2197540"/>
            <a:ext cx="1364724" cy="1369516"/>
          </a:xfrm>
          <a:prstGeom prst="ellipse">
            <a:avLst/>
          </a:prstGeom>
          <a:solidFill>
            <a:srgbClr val="CEC8FD"/>
          </a:solidFill>
          <a:ln>
            <a:noFill/>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59" name="Google Shape;159;p15"/>
          <p:cNvSpPr/>
          <p:nvPr/>
        </p:nvSpPr>
        <p:spPr>
          <a:xfrm>
            <a:off x="10822486" y="2195456"/>
            <a:ext cx="1369514" cy="1369514"/>
          </a:xfrm>
          <a:prstGeom prst="ellipse">
            <a:avLst/>
          </a:prstGeom>
          <a:noFill/>
          <a:ln w="1270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60" name="Google Shape;160;p15"/>
          <p:cNvSpPr/>
          <p:nvPr/>
        </p:nvSpPr>
        <p:spPr>
          <a:xfrm>
            <a:off x="4412540" y="2196497"/>
            <a:ext cx="1369516" cy="1369516"/>
          </a:xfrm>
          <a:prstGeom prst="ellipse">
            <a:avLst/>
          </a:prstGeom>
          <a:solidFill>
            <a:srgbClr val="EFEFEF"/>
          </a:solidFill>
          <a:ln>
            <a:noFill/>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61" name="Google Shape;161;p15"/>
          <p:cNvSpPr/>
          <p:nvPr/>
        </p:nvSpPr>
        <p:spPr>
          <a:xfrm>
            <a:off x="10822484" y="2196497"/>
            <a:ext cx="1369516" cy="1369516"/>
          </a:xfrm>
          <a:prstGeom prst="ellipse">
            <a:avLst/>
          </a:prstGeom>
          <a:solidFill>
            <a:srgbClr val="3190FC"/>
          </a:solidFill>
          <a:ln>
            <a:noFill/>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62" name="Google Shape;162;p15"/>
          <p:cNvSpPr/>
          <p:nvPr/>
        </p:nvSpPr>
        <p:spPr>
          <a:xfrm>
            <a:off x="3646832" y="2771528"/>
            <a:ext cx="751856" cy="277812"/>
          </a:xfrm>
          <a:prstGeom prst="rightArrow">
            <a:avLst>
              <a:gd name="adj1" fmla="val 55843"/>
              <a:gd name="adj2" fmla="val 49879"/>
            </a:avLst>
          </a:prstGeom>
          <a:gradFill>
            <a:gsLst>
              <a:gs pos="0">
                <a:srgbClr val="FFFFFF">
                  <a:alpha val="0"/>
                </a:srgbClr>
              </a:gs>
              <a:gs pos="100000">
                <a:srgbClr val="A5A5A5"/>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3" name="Google Shape;163;p15"/>
          <p:cNvSpPr/>
          <p:nvPr/>
        </p:nvSpPr>
        <p:spPr>
          <a:xfrm>
            <a:off x="1500421" y="2771528"/>
            <a:ext cx="751856" cy="277812"/>
          </a:xfrm>
          <a:prstGeom prst="rightArrow">
            <a:avLst>
              <a:gd name="adj1" fmla="val 55843"/>
              <a:gd name="adj2" fmla="val 49879"/>
            </a:avLst>
          </a:prstGeom>
          <a:gradFill>
            <a:gsLst>
              <a:gs pos="0">
                <a:srgbClr val="FFFFFF">
                  <a:alpha val="0"/>
                </a:srgbClr>
              </a:gs>
              <a:gs pos="100000">
                <a:srgbClr val="A5A5A5"/>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4" name="Google Shape;164;p15"/>
          <p:cNvSpPr/>
          <p:nvPr/>
        </p:nvSpPr>
        <p:spPr>
          <a:xfrm>
            <a:off x="5773806" y="2771528"/>
            <a:ext cx="751856" cy="277812"/>
          </a:xfrm>
          <a:prstGeom prst="rightArrow">
            <a:avLst>
              <a:gd name="adj1" fmla="val 55843"/>
              <a:gd name="adj2" fmla="val 49879"/>
            </a:avLst>
          </a:prstGeom>
          <a:gradFill>
            <a:gsLst>
              <a:gs pos="0">
                <a:srgbClr val="FFFFFF">
                  <a:alpha val="0"/>
                </a:srgbClr>
              </a:gs>
              <a:gs pos="100000">
                <a:srgbClr val="A5A5A5"/>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5" name="Google Shape;165;p15"/>
          <p:cNvSpPr/>
          <p:nvPr/>
        </p:nvSpPr>
        <p:spPr>
          <a:xfrm>
            <a:off x="7902809" y="2771528"/>
            <a:ext cx="751856" cy="277812"/>
          </a:xfrm>
          <a:prstGeom prst="rightArrow">
            <a:avLst>
              <a:gd name="adj1" fmla="val 55843"/>
              <a:gd name="adj2" fmla="val 49879"/>
            </a:avLst>
          </a:prstGeom>
          <a:gradFill>
            <a:gsLst>
              <a:gs pos="0">
                <a:srgbClr val="FFFFFF">
                  <a:alpha val="0"/>
                </a:srgbClr>
              </a:gs>
              <a:gs pos="100000">
                <a:srgbClr val="A5A5A5"/>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6" name="Google Shape;166;p15"/>
          <p:cNvSpPr/>
          <p:nvPr/>
        </p:nvSpPr>
        <p:spPr>
          <a:xfrm>
            <a:off x="10049719" y="2771528"/>
            <a:ext cx="751856" cy="277812"/>
          </a:xfrm>
          <a:prstGeom prst="rightArrow">
            <a:avLst>
              <a:gd name="adj1" fmla="val 55843"/>
              <a:gd name="adj2" fmla="val 49879"/>
            </a:avLst>
          </a:prstGeom>
          <a:gradFill>
            <a:gsLst>
              <a:gs pos="0">
                <a:srgbClr val="FFFFFF">
                  <a:alpha val="0"/>
                </a:srgbClr>
              </a:gs>
              <a:gs pos="100000">
                <a:srgbClr val="A5A5A5"/>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7" name="Google Shape;167;p15"/>
          <p:cNvSpPr txBox="1">
            <a:spLocks noGrp="1"/>
          </p:cNvSpPr>
          <p:nvPr>
            <p:ph type="body" idx="1"/>
          </p:nvPr>
        </p:nvSpPr>
        <p:spPr>
          <a:xfrm>
            <a:off x="170662" y="1128339"/>
            <a:ext cx="1362615" cy="24813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5"/>
          <p:cNvSpPr txBox="1">
            <a:spLocks noGrp="1"/>
          </p:cNvSpPr>
          <p:nvPr>
            <p:ph type="body" idx="2"/>
          </p:nvPr>
        </p:nvSpPr>
        <p:spPr>
          <a:xfrm>
            <a:off x="170662" y="1376472"/>
            <a:ext cx="1362615" cy="618324"/>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1000"/>
              </a:spcBef>
              <a:spcAft>
                <a:spcPts val="0"/>
              </a:spcAft>
              <a:buSzPts val="1400"/>
              <a:buNone/>
              <a:defRPr sz="14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5"/>
          <p:cNvSpPr txBox="1">
            <a:spLocks noGrp="1"/>
          </p:cNvSpPr>
          <p:nvPr>
            <p:ph type="body" idx="3"/>
          </p:nvPr>
        </p:nvSpPr>
        <p:spPr>
          <a:xfrm>
            <a:off x="2267819" y="1128339"/>
            <a:ext cx="1362615" cy="24813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15"/>
          <p:cNvSpPr txBox="1">
            <a:spLocks noGrp="1"/>
          </p:cNvSpPr>
          <p:nvPr>
            <p:ph type="body" idx="4"/>
          </p:nvPr>
        </p:nvSpPr>
        <p:spPr>
          <a:xfrm>
            <a:off x="2267819" y="1376472"/>
            <a:ext cx="1362615" cy="618324"/>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1000"/>
              </a:spcBef>
              <a:spcAft>
                <a:spcPts val="0"/>
              </a:spcAft>
              <a:buSzPts val="1400"/>
              <a:buNone/>
              <a:defRPr sz="14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15"/>
          <p:cNvSpPr txBox="1">
            <a:spLocks noGrp="1"/>
          </p:cNvSpPr>
          <p:nvPr>
            <p:ph type="body" idx="5"/>
          </p:nvPr>
        </p:nvSpPr>
        <p:spPr>
          <a:xfrm>
            <a:off x="4384854" y="1128339"/>
            <a:ext cx="1362615" cy="24813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5"/>
          <p:cNvSpPr txBox="1">
            <a:spLocks noGrp="1"/>
          </p:cNvSpPr>
          <p:nvPr>
            <p:ph type="body" idx="6"/>
          </p:nvPr>
        </p:nvSpPr>
        <p:spPr>
          <a:xfrm>
            <a:off x="4384854" y="1376472"/>
            <a:ext cx="1362615" cy="618324"/>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1000"/>
              </a:spcBef>
              <a:spcAft>
                <a:spcPts val="0"/>
              </a:spcAft>
              <a:buSzPts val="1400"/>
              <a:buNone/>
              <a:defRPr sz="14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15"/>
          <p:cNvSpPr txBox="1">
            <a:spLocks noGrp="1"/>
          </p:cNvSpPr>
          <p:nvPr>
            <p:ph type="body" idx="7"/>
          </p:nvPr>
        </p:nvSpPr>
        <p:spPr>
          <a:xfrm>
            <a:off x="6521768" y="1128339"/>
            <a:ext cx="1362615" cy="24813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5"/>
          <p:cNvSpPr txBox="1">
            <a:spLocks noGrp="1"/>
          </p:cNvSpPr>
          <p:nvPr>
            <p:ph type="body" idx="8"/>
          </p:nvPr>
        </p:nvSpPr>
        <p:spPr>
          <a:xfrm>
            <a:off x="6521768" y="1376472"/>
            <a:ext cx="1362615" cy="618324"/>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1000"/>
              </a:spcBef>
              <a:spcAft>
                <a:spcPts val="0"/>
              </a:spcAft>
              <a:buSzPts val="1400"/>
              <a:buNone/>
              <a:defRPr sz="14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5"/>
          <p:cNvSpPr txBox="1">
            <a:spLocks noGrp="1"/>
          </p:cNvSpPr>
          <p:nvPr>
            <p:ph type="body" idx="9"/>
          </p:nvPr>
        </p:nvSpPr>
        <p:spPr>
          <a:xfrm>
            <a:off x="8648742" y="1128339"/>
            <a:ext cx="1362615" cy="24813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5"/>
          <p:cNvSpPr txBox="1">
            <a:spLocks noGrp="1"/>
          </p:cNvSpPr>
          <p:nvPr>
            <p:ph type="body" idx="13"/>
          </p:nvPr>
        </p:nvSpPr>
        <p:spPr>
          <a:xfrm>
            <a:off x="8648742" y="1376472"/>
            <a:ext cx="1362615" cy="618324"/>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1000"/>
              </a:spcBef>
              <a:spcAft>
                <a:spcPts val="0"/>
              </a:spcAft>
              <a:buSzPts val="1400"/>
              <a:buNone/>
              <a:defRPr sz="14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15"/>
          <p:cNvSpPr txBox="1">
            <a:spLocks noGrp="1"/>
          </p:cNvSpPr>
          <p:nvPr>
            <p:ph type="body" idx="14"/>
          </p:nvPr>
        </p:nvSpPr>
        <p:spPr>
          <a:xfrm>
            <a:off x="10785654" y="1128339"/>
            <a:ext cx="1362615" cy="24813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5"/>
          <p:cNvSpPr txBox="1">
            <a:spLocks noGrp="1"/>
          </p:cNvSpPr>
          <p:nvPr>
            <p:ph type="body" idx="15"/>
          </p:nvPr>
        </p:nvSpPr>
        <p:spPr>
          <a:xfrm>
            <a:off x="10785654" y="1376472"/>
            <a:ext cx="1362615" cy="618324"/>
          </a:xfrm>
          <a:prstGeom prst="rect">
            <a:avLst/>
          </a:prstGeom>
          <a:noFill/>
          <a:ln>
            <a:noFill/>
          </a:ln>
        </p:spPr>
        <p:txBody>
          <a:bodyPr spcFirstLastPara="1" wrap="square" lIns="91425" tIns="45700" rIns="91425" bIns="45700" anchor="t" anchorCtr="0">
            <a:noAutofit/>
          </a:bodyPr>
          <a:lstStyle>
            <a:lvl1pPr marL="457200" lvl="0" indent="-228600" algn="ctr">
              <a:lnSpc>
                <a:spcPct val="85000"/>
              </a:lnSpc>
              <a:spcBef>
                <a:spcPts val="1000"/>
              </a:spcBef>
              <a:spcAft>
                <a:spcPts val="0"/>
              </a:spcAft>
              <a:buSzPts val="1400"/>
              <a:buNone/>
              <a:defRPr sz="1400"/>
            </a:lvl1pPr>
            <a:lvl2pPr marL="914400" lvl="1" indent="-228600" algn="l">
              <a:lnSpc>
                <a:spcPct val="90000"/>
              </a:lnSpc>
              <a:spcBef>
                <a:spcPts val="500"/>
              </a:spcBef>
              <a:spcAft>
                <a:spcPts val="0"/>
              </a:spcAft>
              <a:buSzPts val="1800"/>
              <a:buNone/>
              <a:defRPr sz="1800"/>
            </a:lvl2pPr>
            <a:lvl3pPr marL="1371600" lvl="2" indent="-228600" algn="l">
              <a:lnSpc>
                <a:spcPct val="90000"/>
              </a:lnSpc>
              <a:spcBef>
                <a:spcPts val="500"/>
              </a:spcBef>
              <a:spcAft>
                <a:spcPts val="0"/>
              </a:spcAft>
              <a:buSzPts val="1800"/>
              <a:buNone/>
              <a:defRPr sz="1800"/>
            </a:lvl3pPr>
            <a:lvl4pPr marL="1828800" lvl="3" indent="-228600" algn="l">
              <a:lnSpc>
                <a:spcPct val="90000"/>
              </a:lnSpc>
              <a:spcBef>
                <a:spcPts val="500"/>
              </a:spcBef>
              <a:spcAft>
                <a:spcPts val="0"/>
              </a:spcAft>
              <a:buSzPts val="1800"/>
              <a:buNone/>
              <a:defRPr sz="1800"/>
            </a:lvl4pPr>
            <a:lvl5pPr marL="2286000" lvl="4" indent="-228600" algn="l">
              <a:lnSpc>
                <a:spcPct val="90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15"/>
          <p:cNvSpPr txBox="1">
            <a:spLocks noGrp="1"/>
          </p:cNvSpPr>
          <p:nvPr>
            <p:ph type="body" idx="16"/>
          </p:nvPr>
        </p:nvSpPr>
        <p:spPr>
          <a:xfrm>
            <a:off x="824790" y="4068057"/>
            <a:ext cx="4957763" cy="26828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chemeClr val="lt1"/>
                </a:solidFill>
              </a:defRPr>
            </a:lvl1pPr>
            <a:lvl2pPr marL="914400" lvl="1" indent="-406400" algn="l">
              <a:lnSpc>
                <a:spcPct val="90000"/>
              </a:lnSpc>
              <a:spcBef>
                <a:spcPts val="500"/>
              </a:spcBef>
              <a:spcAft>
                <a:spcPts val="0"/>
              </a:spcAft>
              <a:buSzPts val="2800"/>
              <a:buChar char="•"/>
              <a:defRPr>
                <a:solidFill>
                  <a:schemeClr val="lt1"/>
                </a:solidFill>
              </a:defRPr>
            </a:lvl2pPr>
            <a:lvl3pPr marL="1371600" lvl="2" indent="-381000" algn="l">
              <a:lnSpc>
                <a:spcPct val="90000"/>
              </a:lnSpc>
              <a:spcBef>
                <a:spcPts val="500"/>
              </a:spcBef>
              <a:spcAft>
                <a:spcPts val="0"/>
              </a:spcAft>
              <a:buSzPts val="2400"/>
              <a:buChar char="•"/>
              <a:defRPr>
                <a:solidFill>
                  <a:schemeClr val="lt1"/>
                </a:solidFill>
              </a:defRPr>
            </a:lvl3pPr>
            <a:lvl4pPr marL="1828800" lvl="3" indent="-355600" algn="l">
              <a:lnSpc>
                <a:spcPct val="90000"/>
              </a:lnSpc>
              <a:spcBef>
                <a:spcPts val="500"/>
              </a:spcBef>
              <a:spcAft>
                <a:spcPts val="0"/>
              </a:spcAft>
              <a:buSzPts val="2000"/>
              <a:buChar char="•"/>
              <a:defRPr>
                <a:solidFill>
                  <a:schemeClr val="lt1"/>
                </a:solidFill>
              </a:defRPr>
            </a:lvl4pPr>
            <a:lvl5pPr marL="2286000" lvl="4" indent="-355600" algn="l">
              <a:lnSpc>
                <a:spcPct val="90000"/>
              </a:lnSpc>
              <a:spcBef>
                <a:spcPts val="500"/>
              </a:spcBef>
              <a:spcAft>
                <a:spcPts val="0"/>
              </a:spcAft>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15"/>
          <p:cNvSpPr txBox="1">
            <a:spLocks noGrp="1"/>
          </p:cNvSpPr>
          <p:nvPr>
            <p:ph type="body" idx="17"/>
          </p:nvPr>
        </p:nvSpPr>
        <p:spPr>
          <a:xfrm>
            <a:off x="6559499" y="4048248"/>
            <a:ext cx="4957763" cy="26828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chemeClr val="lt1"/>
                </a:solidFill>
              </a:defRPr>
            </a:lvl1pPr>
            <a:lvl2pPr marL="914400" lvl="1" indent="-406400" algn="l">
              <a:lnSpc>
                <a:spcPct val="90000"/>
              </a:lnSpc>
              <a:spcBef>
                <a:spcPts val="500"/>
              </a:spcBef>
              <a:spcAft>
                <a:spcPts val="0"/>
              </a:spcAft>
              <a:buSzPts val="2800"/>
              <a:buChar char="•"/>
              <a:defRPr>
                <a:solidFill>
                  <a:schemeClr val="lt1"/>
                </a:solidFill>
              </a:defRPr>
            </a:lvl2pPr>
            <a:lvl3pPr marL="1371600" lvl="2" indent="-381000" algn="l">
              <a:lnSpc>
                <a:spcPct val="90000"/>
              </a:lnSpc>
              <a:spcBef>
                <a:spcPts val="500"/>
              </a:spcBef>
              <a:spcAft>
                <a:spcPts val="0"/>
              </a:spcAft>
              <a:buSzPts val="2400"/>
              <a:buChar char="•"/>
              <a:defRPr>
                <a:solidFill>
                  <a:schemeClr val="lt1"/>
                </a:solidFill>
              </a:defRPr>
            </a:lvl3pPr>
            <a:lvl4pPr marL="1828800" lvl="3" indent="-355600" algn="l">
              <a:lnSpc>
                <a:spcPct val="90000"/>
              </a:lnSpc>
              <a:spcBef>
                <a:spcPts val="500"/>
              </a:spcBef>
              <a:spcAft>
                <a:spcPts val="0"/>
              </a:spcAft>
              <a:buSzPts val="2000"/>
              <a:buChar char="•"/>
              <a:defRPr>
                <a:solidFill>
                  <a:schemeClr val="lt1"/>
                </a:solidFill>
              </a:defRPr>
            </a:lvl4pPr>
            <a:lvl5pPr marL="2286000" lvl="4" indent="-355600" algn="l">
              <a:lnSpc>
                <a:spcPct val="90000"/>
              </a:lnSpc>
              <a:spcBef>
                <a:spcPts val="500"/>
              </a:spcBef>
              <a:spcAft>
                <a:spcPts val="0"/>
              </a:spcAft>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15" descr="Fragezeichensymbol"/>
          <p:cNvSpPr/>
          <p:nvPr/>
        </p:nvSpPr>
        <p:spPr>
          <a:xfrm>
            <a:off x="11243645" y="2486630"/>
            <a:ext cx="533627" cy="720172"/>
          </a:xfrm>
          <a:custGeom>
            <a:avLst/>
            <a:gdLst/>
            <a:ahLst/>
            <a:cxnLst/>
            <a:rect l="l" t="t" r="r" b="b"/>
            <a:pathLst>
              <a:path w="1190" h="1606" extrusionOk="0">
                <a:moveTo>
                  <a:pt x="766" y="1110"/>
                </a:moveTo>
                <a:lnTo>
                  <a:pt x="357" y="1110"/>
                </a:lnTo>
                <a:lnTo>
                  <a:pt x="357" y="1068"/>
                </a:lnTo>
                <a:lnTo>
                  <a:pt x="357" y="1068"/>
                </a:lnTo>
                <a:lnTo>
                  <a:pt x="358" y="1019"/>
                </a:lnTo>
                <a:lnTo>
                  <a:pt x="364" y="975"/>
                </a:lnTo>
                <a:lnTo>
                  <a:pt x="371" y="934"/>
                </a:lnTo>
                <a:lnTo>
                  <a:pt x="380" y="900"/>
                </a:lnTo>
                <a:lnTo>
                  <a:pt x="380" y="900"/>
                </a:lnTo>
                <a:lnTo>
                  <a:pt x="395" y="867"/>
                </a:lnTo>
                <a:lnTo>
                  <a:pt x="411" y="838"/>
                </a:lnTo>
                <a:lnTo>
                  <a:pt x="430" y="808"/>
                </a:lnTo>
                <a:lnTo>
                  <a:pt x="452" y="781"/>
                </a:lnTo>
                <a:lnTo>
                  <a:pt x="452" y="781"/>
                </a:lnTo>
                <a:lnTo>
                  <a:pt x="483" y="748"/>
                </a:lnTo>
                <a:lnTo>
                  <a:pt x="528" y="706"/>
                </a:lnTo>
                <a:lnTo>
                  <a:pt x="587" y="653"/>
                </a:lnTo>
                <a:lnTo>
                  <a:pt x="662" y="591"/>
                </a:lnTo>
                <a:lnTo>
                  <a:pt x="662" y="591"/>
                </a:lnTo>
                <a:lnTo>
                  <a:pt x="682" y="572"/>
                </a:lnTo>
                <a:lnTo>
                  <a:pt x="700" y="556"/>
                </a:lnTo>
                <a:lnTo>
                  <a:pt x="715" y="539"/>
                </a:lnTo>
                <a:lnTo>
                  <a:pt x="728" y="523"/>
                </a:lnTo>
                <a:lnTo>
                  <a:pt x="737" y="507"/>
                </a:lnTo>
                <a:lnTo>
                  <a:pt x="744" y="490"/>
                </a:lnTo>
                <a:lnTo>
                  <a:pt x="748" y="475"/>
                </a:lnTo>
                <a:lnTo>
                  <a:pt x="750" y="461"/>
                </a:lnTo>
                <a:lnTo>
                  <a:pt x="750" y="461"/>
                </a:lnTo>
                <a:lnTo>
                  <a:pt x="750" y="446"/>
                </a:lnTo>
                <a:lnTo>
                  <a:pt x="748" y="432"/>
                </a:lnTo>
                <a:lnTo>
                  <a:pt x="744" y="419"/>
                </a:lnTo>
                <a:lnTo>
                  <a:pt x="741" y="408"/>
                </a:lnTo>
                <a:lnTo>
                  <a:pt x="735" y="397"/>
                </a:lnTo>
                <a:lnTo>
                  <a:pt x="730" y="386"/>
                </a:lnTo>
                <a:lnTo>
                  <a:pt x="722" y="377"/>
                </a:lnTo>
                <a:lnTo>
                  <a:pt x="715" y="368"/>
                </a:lnTo>
                <a:lnTo>
                  <a:pt x="715" y="368"/>
                </a:lnTo>
                <a:lnTo>
                  <a:pt x="706" y="360"/>
                </a:lnTo>
                <a:lnTo>
                  <a:pt x="695" y="355"/>
                </a:lnTo>
                <a:lnTo>
                  <a:pt x="684" y="347"/>
                </a:lnTo>
                <a:lnTo>
                  <a:pt x="671" y="344"/>
                </a:lnTo>
                <a:lnTo>
                  <a:pt x="656" y="340"/>
                </a:lnTo>
                <a:lnTo>
                  <a:pt x="642" y="338"/>
                </a:lnTo>
                <a:lnTo>
                  <a:pt x="625" y="336"/>
                </a:lnTo>
                <a:lnTo>
                  <a:pt x="609" y="335"/>
                </a:lnTo>
                <a:lnTo>
                  <a:pt x="609" y="335"/>
                </a:lnTo>
                <a:lnTo>
                  <a:pt x="589" y="336"/>
                </a:lnTo>
                <a:lnTo>
                  <a:pt x="572" y="338"/>
                </a:lnTo>
                <a:lnTo>
                  <a:pt x="554" y="342"/>
                </a:lnTo>
                <a:lnTo>
                  <a:pt x="538" y="347"/>
                </a:lnTo>
                <a:lnTo>
                  <a:pt x="523" y="355"/>
                </a:lnTo>
                <a:lnTo>
                  <a:pt x="508" y="364"/>
                </a:lnTo>
                <a:lnTo>
                  <a:pt x="496" y="375"/>
                </a:lnTo>
                <a:lnTo>
                  <a:pt x="481" y="386"/>
                </a:lnTo>
                <a:lnTo>
                  <a:pt x="481" y="386"/>
                </a:lnTo>
                <a:lnTo>
                  <a:pt x="470" y="400"/>
                </a:lnTo>
                <a:lnTo>
                  <a:pt x="459" y="417"/>
                </a:lnTo>
                <a:lnTo>
                  <a:pt x="450" y="435"/>
                </a:lnTo>
                <a:lnTo>
                  <a:pt x="441" y="455"/>
                </a:lnTo>
                <a:lnTo>
                  <a:pt x="433" y="479"/>
                </a:lnTo>
                <a:lnTo>
                  <a:pt x="426" y="505"/>
                </a:lnTo>
                <a:lnTo>
                  <a:pt x="422" y="532"/>
                </a:lnTo>
                <a:lnTo>
                  <a:pt x="417" y="563"/>
                </a:lnTo>
                <a:lnTo>
                  <a:pt x="0" y="510"/>
                </a:lnTo>
                <a:lnTo>
                  <a:pt x="0" y="510"/>
                </a:lnTo>
                <a:lnTo>
                  <a:pt x="7" y="455"/>
                </a:lnTo>
                <a:lnTo>
                  <a:pt x="18" y="400"/>
                </a:lnTo>
                <a:lnTo>
                  <a:pt x="26" y="375"/>
                </a:lnTo>
                <a:lnTo>
                  <a:pt x="33" y="351"/>
                </a:lnTo>
                <a:lnTo>
                  <a:pt x="42" y="327"/>
                </a:lnTo>
                <a:lnTo>
                  <a:pt x="53" y="304"/>
                </a:lnTo>
                <a:lnTo>
                  <a:pt x="64" y="280"/>
                </a:lnTo>
                <a:lnTo>
                  <a:pt x="75" y="258"/>
                </a:lnTo>
                <a:lnTo>
                  <a:pt x="88" y="236"/>
                </a:lnTo>
                <a:lnTo>
                  <a:pt x="102" y="216"/>
                </a:lnTo>
                <a:lnTo>
                  <a:pt x="117" y="196"/>
                </a:lnTo>
                <a:lnTo>
                  <a:pt x="133" y="176"/>
                </a:lnTo>
                <a:lnTo>
                  <a:pt x="150" y="157"/>
                </a:lnTo>
                <a:lnTo>
                  <a:pt x="168" y="141"/>
                </a:lnTo>
                <a:lnTo>
                  <a:pt x="168" y="141"/>
                </a:lnTo>
                <a:lnTo>
                  <a:pt x="187" y="123"/>
                </a:lnTo>
                <a:lnTo>
                  <a:pt x="207" y="108"/>
                </a:lnTo>
                <a:lnTo>
                  <a:pt x="227" y="91"/>
                </a:lnTo>
                <a:lnTo>
                  <a:pt x="251" y="79"/>
                </a:lnTo>
                <a:lnTo>
                  <a:pt x="274" y="66"/>
                </a:lnTo>
                <a:lnTo>
                  <a:pt x="298" y="55"/>
                </a:lnTo>
                <a:lnTo>
                  <a:pt x="325" y="44"/>
                </a:lnTo>
                <a:lnTo>
                  <a:pt x="353" y="35"/>
                </a:lnTo>
                <a:lnTo>
                  <a:pt x="380" y="26"/>
                </a:lnTo>
                <a:lnTo>
                  <a:pt x="410" y="18"/>
                </a:lnTo>
                <a:lnTo>
                  <a:pt x="441" y="13"/>
                </a:lnTo>
                <a:lnTo>
                  <a:pt x="474" y="7"/>
                </a:lnTo>
                <a:lnTo>
                  <a:pt x="507" y="4"/>
                </a:lnTo>
                <a:lnTo>
                  <a:pt x="541" y="2"/>
                </a:lnTo>
                <a:lnTo>
                  <a:pt x="578" y="0"/>
                </a:lnTo>
                <a:lnTo>
                  <a:pt x="614" y="0"/>
                </a:lnTo>
                <a:lnTo>
                  <a:pt x="614" y="0"/>
                </a:lnTo>
                <a:lnTo>
                  <a:pt x="673" y="0"/>
                </a:lnTo>
                <a:lnTo>
                  <a:pt x="726" y="5"/>
                </a:lnTo>
                <a:lnTo>
                  <a:pt x="779" y="13"/>
                </a:lnTo>
                <a:lnTo>
                  <a:pt x="827" y="24"/>
                </a:lnTo>
                <a:lnTo>
                  <a:pt x="872" y="38"/>
                </a:lnTo>
                <a:lnTo>
                  <a:pt x="916" y="55"/>
                </a:lnTo>
                <a:lnTo>
                  <a:pt x="956" y="75"/>
                </a:lnTo>
                <a:lnTo>
                  <a:pt x="993" y="97"/>
                </a:lnTo>
                <a:lnTo>
                  <a:pt x="993" y="97"/>
                </a:lnTo>
                <a:lnTo>
                  <a:pt x="1017" y="113"/>
                </a:lnTo>
                <a:lnTo>
                  <a:pt x="1040" y="132"/>
                </a:lnTo>
                <a:lnTo>
                  <a:pt x="1061" y="150"/>
                </a:lnTo>
                <a:lnTo>
                  <a:pt x="1079" y="168"/>
                </a:lnTo>
                <a:lnTo>
                  <a:pt x="1097" y="188"/>
                </a:lnTo>
                <a:lnTo>
                  <a:pt x="1114" y="208"/>
                </a:lnTo>
                <a:lnTo>
                  <a:pt x="1128" y="230"/>
                </a:lnTo>
                <a:lnTo>
                  <a:pt x="1141" y="252"/>
                </a:lnTo>
                <a:lnTo>
                  <a:pt x="1152" y="274"/>
                </a:lnTo>
                <a:lnTo>
                  <a:pt x="1163" y="298"/>
                </a:lnTo>
                <a:lnTo>
                  <a:pt x="1170" y="322"/>
                </a:lnTo>
                <a:lnTo>
                  <a:pt x="1178" y="346"/>
                </a:lnTo>
                <a:lnTo>
                  <a:pt x="1183" y="371"/>
                </a:lnTo>
                <a:lnTo>
                  <a:pt x="1187" y="397"/>
                </a:lnTo>
                <a:lnTo>
                  <a:pt x="1189" y="422"/>
                </a:lnTo>
                <a:lnTo>
                  <a:pt x="1190" y="450"/>
                </a:lnTo>
                <a:lnTo>
                  <a:pt x="1190" y="450"/>
                </a:lnTo>
                <a:lnTo>
                  <a:pt x="1189" y="474"/>
                </a:lnTo>
                <a:lnTo>
                  <a:pt x="1187" y="496"/>
                </a:lnTo>
                <a:lnTo>
                  <a:pt x="1183" y="518"/>
                </a:lnTo>
                <a:lnTo>
                  <a:pt x="1178" y="541"/>
                </a:lnTo>
                <a:lnTo>
                  <a:pt x="1170" y="563"/>
                </a:lnTo>
                <a:lnTo>
                  <a:pt x="1161" y="585"/>
                </a:lnTo>
                <a:lnTo>
                  <a:pt x="1150" y="605"/>
                </a:lnTo>
                <a:lnTo>
                  <a:pt x="1139" y="627"/>
                </a:lnTo>
                <a:lnTo>
                  <a:pt x="1139" y="627"/>
                </a:lnTo>
                <a:lnTo>
                  <a:pt x="1125" y="649"/>
                </a:lnTo>
                <a:lnTo>
                  <a:pt x="1108" y="673"/>
                </a:lnTo>
                <a:lnTo>
                  <a:pt x="1086" y="697"/>
                </a:lnTo>
                <a:lnTo>
                  <a:pt x="1062" y="722"/>
                </a:lnTo>
                <a:lnTo>
                  <a:pt x="1035" y="748"/>
                </a:lnTo>
                <a:lnTo>
                  <a:pt x="1004" y="775"/>
                </a:lnTo>
                <a:lnTo>
                  <a:pt x="969" y="805"/>
                </a:lnTo>
                <a:lnTo>
                  <a:pt x="933" y="836"/>
                </a:lnTo>
                <a:lnTo>
                  <a:pt x="933" y="836"/>
                </a:lnTo>
                <a:lnTo>
                  <a:pt x="883" y="876"/>
                </a:lnTo>
                <a:lnTo>
                  <a:pt x="843" y="913"/>
                </a:lnTo>
                <a:lnTo>
                  <a:pt x="828" y="929"/>
                </a:lnTo>
                <a:lnTo>
                  <a:pt x="814" y="945"/>
                </a:lnTo>
                <a:lnTo>
                  <a:pt x="803" y="960"/>
                </a:lnTo>
                <a:lnTo>
                  <a:pt x="795" y="973"/>
                </a:lnTo>
                <a:lnTo>
                  <a:pt x="795" y="973"/>
                </a:lnTo>
                <a:lnTo>
                  <a:pt x="788" y="988"/>
                </a:lnTo>
                <a:lnTo>
                  <a:pt x="783" y="1002"/>
                </a:lnTo>
                <a:lnTo>
                  <a:pt x="777" y="1017"/>
                </a:lnTo>
                <a:lnTo>
                  <a:pt x="773" y="1033"/>
                </a:lnTo>
                <a:lnTo>
                  <a:pt x="768" y="1070"/>
                </a:lnTo>
                <a:lnTo>
                  <a:pt x="766" y="1110"/>
                </a:lnTo>
                <a:lnTo>
                  <a:pt x="766" y="1110"/>
                </a:lnTo>
                <a:close/>
                <a:moveTo>
                  <a:pt x="344" y="1218"/>
                </a:moveTo>
                <a:lnTo>
                  <a:pt x="781" y="1218"/>
                </a:lnTo>
                <a:lnTo>
                  <a:pt x="781" y="1606"/>
                </a:lnTo>
                <a:lnTo>
                  <a:pt x="344" y="1606"/>
                </a:lnTo>
                <a:lnTo>
                  <a:pt x="344" y="1218"/>
                </a:lnTo>
                <a:close/>
              </a:path>
            </a:pathLst>
          </a:custGeom>
          <a:solidFill>
            <a:srgbClr val="01275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15" descr="Symbol für Puzzleteil"/>
          <p:cNvSpPr/>
          <p:nvPr/>
        </p:nvSpPr>
        <p:spPr>
          <a:xfrm rot="2700000">
            <a:off x="9057788" y="2456911"/>
            <a:ext cx="618906" cy="838665"/>
          </a:xfrm>
          <a:custGeom>
            <a:avLst/>
            <a:gdLst/>
            <a:ahLst/>
            <a:cxnLst/>
            <a:rect l="l" t="t" r="r" b="b"/>
            <a:pathLst>
              <a:path w="1912" h="2600" extrusionOk="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rgbClr val="1D06CA"/>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grpSp>
        <p:nvGrpSpPr>
          <p:cNvPr id="183" name="Google Shape;183;p15" descr="Diagrammsymbol"/>
          <p:cNvGrpSpPr/>
          <p:nvPr/>
        </p:nvGrpSpPr>
        <p:grpSpPr>
          <a:xfrm>
            <a:off x="6868293" y="2550009"/>
            <a:ext cx="714967" cy="609858"/>
            <a:chOff x="1490663" y="846138"/>
            <a:chExt cx="381000" cy="323850"/>
          </a:xfrm>
        </p:grpSpPr>
        <p:sp>
          <p:nvSpPr>
            <p:cNvPr id="184" name="Google Shape;184;p15"/>
            <p:cNvSpPr/>
            <p:nvPr/>
          </p:nvSpPr>
          <p:spPr>
            <a:xfrm>
              <a:off x="1490663" y="942975"/>
              <a:ext cx="381000" cy="227013"/>
            </a:xfrm>
            <a:custGeom>
              <a:avLst/>
              <a:gdLst/>
              <a:ahLst/>
              <a:cxnLst/>
              <a:rect l="l" t="t" r="r" b="b"/>
              <a:pathLst>
                <a:path w="721" h="429" extrusionOk="0">
                  <a:moveTo>
                    <a:pt x="721" y="429"/>
                  </a:moveTo>
                  <a:lnTo>
                    <a:pt x="721" y="429"/>
                  </a:lnTo>
                  <a:lnTo>
                    <a:pt x="0" y="429"/>
                  </a:lnTo>
                  <a:lnTo>
                    <a:pt x="0" y="429"/>
                  </a:lnTo>
                  <a:lnTo>
                    <a:pt x="0" y="0"/>
                  </a:lnTo>
                  <a:lnTo>
                    <a:pt x="23" y="0"/>
                  </a:lnTo>
                  <a:lnTo>
                    <a:pt x="23" y="0"/>
                  </a:lnTo>
                  <a:lnTo>
                    <a:pt x="23" y="405"/>
                  </a:lnTo>
                  <a:lnTo>
                    <a:pt x="721" y="405"/>
                  </a:lnTo>
                  <a:lnTo>
                    <a:pt x="721" y="429"/>
                  </a:lnTo>
                  <a:close/>
                </a:path>
              </a:pathLst>
            </a:custGeom>
            <a:solidFill>
              <a:schemeClr val="accent6"/>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85" name="Google Shape;185;p15"/>
            <p:cNvSpPr/>
            <p:nvPr/>
          </p:nvSpPr>
          <p:spPr>
            <a:xfrm>
              <a:off x="1524000" y="1055688"/>
              <a:ext cx="69850" cy="103188"/>
            </a:xfrm>
            <a:prstGeom prst="rect">
              <a:avLst/>
            </a:prstGeom>
            <a:solidFill>
              <a:schemeClr val="accent6"/>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700"/>
                <a:buFont typeface="Arial"/>
                <a:buNone/>
              </a:pPr>
              <a:endParaRPr sz="700" b="1" i="0" u="none" strike="noStrike" cap="none">
                <a:solidFill>
                  <a:schemeClr val="dk1"/>
                </a:solidFill>
                <a:latin typeface="Arial"/>
                <a:ea typeface="Arial"/>
                <a:cs typeface="Arial"/>
                <a:sym typeface="Arial"/>
              </a:endParaRPr>
            </a:p>
          </p:txBody>
        </p:sp>
        <p:sp>
          <p:nvSpPr>
            <p:cNvPr id="186" name="Google Shape;186;p15"/>
            <p:cNvSpPr/>
            <p:nvPr/>
          </p:nvSpPr>
          <p:spPr>
            <a:xfrm>
              <a:off x="1612900" y="987425"/>
              <a:ext cx="69850" cy="171450"/>
            </a:xfrm>
            <a:prstGeom prst="rect">
              <a:avLst/>
            </a:prstGeom>
            <a:solidFill>
              <a:schemeClr val="accent6"/>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87" name="Google Shape;187;p15"/>
            <p:cNvSpPr/>
            <p:nvPr/>
          </p:nvSpPr>
          <p:spPr>
            <a:xfrm>
              <a:off x="1701800" y="923925"/>
              <a:ext cx="69850" cy="234950"/>
            </a:xfrm>
            <a:prstGeom prst="rect">
              <a:avLst/>
            </a:prstGeom>
            <a:solidFill>
              <a:schemeClr val="accent6"/>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88" name="Google Shape;188;p15"/>
            <p:cNvSpPr/>
            <p:nvPr/>
          </p:nvSpPr>
          <p:spPr>
            <a:xfrm>
              <a:off x="1790700" y="846138"/>
              <a:ext cx="69850" cy="312738"/>
            </a:xfrm>
            <a:prstGeom prst="rect">
              <a:avLst/>
            </a:prstGeom>
            <a:solidFill>
              <a:schemeClr val="accent6"/>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grpSp>
      <p:grpSp>
        <p:nvGrpSpPr>
          <p:cNvPr id="189" name="Google Shape;189;p15" descr="Glühbirnensymbol"/>
          <p:cNvGrpSpPr/>
          <p:nvPr/>
        </p:nvGrpSpPr>
        <p:grpSpPr>
          <a:xfrm>
            <a:off x="4877828" y="2465504"/>
            <a:ext cx="463383" cy="816853"/>
            <a:chOff x="5102225" y="1727200"/>
            <a:chExt cx="2289175" cy="4035425"/>
          </a:xfrm>
        </p:grpSpPr>
        <p:sp>
          <p:nvSpPr>
            <p:cNvPr id="190" name="Google Shape;190;p15"/>
            <p:cNvSpPr/>
            <p:nvPr/>
          </p:nvSpPr>
          <p:spPr>
            <a:xfrm>
              <a:off x="5689600" y="4699000"/>
              <a:ext cx="1101725" cy="1063625"/>
            </a:xfrm>
            <a:custGeom>
              <a:avLst/>
              <a:gdLst/>
              <a:ahLst/>
              <a:cxnLst/>
              <a:rect l="l" t="t" r="r" b="b"/>
              <a:pathLst>
                <a:path w="694" h="670" extrusionOk="0">
                  <a:moveTo>
                    <a:pt x="676" y="298"/>
                  </a:moveTo>
                  <a:lnTo>
                    <a:pt x="676" y="298"/>
                  </a:lnTo>
                  <a:lnTo>
                    <a:pt x="684" y="288"/>
                  </a:lnTo>
                  <a:lnTo>
                    <a:pt x="688" y="276"/>
                  </a:lnTo>
                  <a:lnTo>
                    <a:pt x="692" y="262"/>
                  </a:lnTo>
                  <a:lnTo>
                    <a:pt x="694" y="246"/>
                  </a:lnTo>
                  <a:lnTo>
                    <a:pt x="692" y="232"/>
                  </a:lnTo>
                  <a:lnTo>
                    <a:pt x="688" y="216"/>
                  </a:lnTo>
                  <a:lnTo>
                    <a:pt x="684" y="202"/>
                  </a:lnTo>
                  <a:lnTo>
                    <a:pt x="676" y="192"/>
                  </a:lnTo>
                  <a:lnTo>
                    <a:pt x="676" y="192"/>
                  </a:lnTo>
                  <a:lnTo>
                    <a:pt x="684" y="180"/>
                  </a:lnTo>
                  <a:lnTo>
                    <a:pt x="688" y="166"/>
                  </a:lnTo>
                  <a:lnTo>
                    <a:pt x="692" y="152"/>
                  </a:lnTo>
                  <a:lnTo>
                    <a:pt x="694" y="136"/>
                  </a:lnTo>
                  <a:lnTo>
                    <a:pt x="692" y="122"/>
                  </a:lnTo>
                  <a:lnTo>
                    <a:pt x="688" y="108"/>
                  </a:lnTo>
                  <a:lnTo>
                    <a:pt x="684" y="94"/>
                  </a:lnTo>
                  <a:lnTo>
                    <a:pt x="676" y="84"/>
                  </a:lnTo>
                  <a:lnTo>
                    <a:pt x="676" y="84"/>
                  </a:lnTo>
                  <a:lnTo>
                    <a:pt x="682" y="76"/>
                  </a:lnTo>
                  <a:lnTo>
                    <a:pt x="688" y="64"/>
                  </a:lnTo>
                  <a:lnTo>
                    <a:pt x="690" y="54"/>
                  </a:lnTo>
                  <a:lnTo>
                    <a:pt x="692" y="42"/>
                  </a:lnTo>
                  <a:lnTo>
                    <a:pt x="692" y="30"/>
                  </a:lnTo>
                  <a:lnTo>
                    <a:pt x="688" y="18"/>
                  </a:lnTo>
                  <a:lnTo>
                    <a:pt x="684" y="8"/>
                  </a:lnTo>
                  <a:lnTo>
                    <a:pt x="676" y="0"/>
                  </a:lnTo>
                  <a:lnTo>
                    <a:pt x="16" y="0"/>
                  </a:lnTo>
                  <a:lnTo>
                    <a:pt x="16" y="0"/>
                  </a:lnTo>
                  <a:lnTo>
                    <a:pt x="10" y="8"/>
                  </a:lnTo>
                  <a:lnTo>
                    <a:pt x="6" y="16"/>
                  </a:lnTo>
                  <a:lnTo>
                    <a:pt x="4" y="24"/>
                  </a:lnTo>
                  <a:lnTo>
                    <a:pt x="4" y="34"/>
                  </a:lnTo>
                  <a:lnTo>
                    <a:pt x="4" y="42"/>
                  </a:lnTo>
                  <a:lnTo>
                    <a:pt x="6" y="50"/>
                  </a:lnTo>
                  <a:lnTo>
                    <a:pt x="10" y="58"/>
                  </a:lnTo>
                  <a:lnTo>
                    <a:pt x="16" y="66"/>
                  </a:lnTo>
                  <a:lnTo>
                    <a:pt x="16" y="66"/>
                  </a:lnTo>
                  <a:lnTo>
                    <a:pt x="10" y="78"/>
                  </a:lnTo>
                  <a:lnTo>
                    <a:pt x="4" y="90"/>
                  </a:lnTo>
                  <a:lnTo>
                    <a:pt x="2" y="102"/>
                  </a:lnTo>
                  <a:lnTo>
                    <a:pt x="2" y="114"/>
                  </a:lnTo>
                  <a:lnTo>
                    <a:pt x="2" y="128"/>
                  </a:lnTo>
                  <a:lnTo>
                    <a:pt x="4" y="140"/>
                  </a:lnTo>
                  <a:lnTo>
                    <a:pt x="10" y="150"/>
                  </a:lnTo>
                  <a:lnTo>
                    <a:pt x="16" y="160"/>
                  </a:lnTo>
                  <a:lnTo>
                    <a:pt x="16" y="160"/>
                  </a:lnTo>
                  <a:lnTo>
                    <a:pt x="10" y="174"/>
                  </a:lnTo>
                  <a:lnTo>
                    <a:pt x="6" y="186"/>
                  </a:lnTo>
                  <a:lnTo>
                    <a:pt x="2" y="202"/>
                  </a:lnTo>
                  <a:lnTo>
                    <a:pt x="2" y="216"/>
                  </a:lnTo>
                  <a:lnTo>
                    <a:pt x="4" y="230"/>
                  </a:lnTo>
                  <a:lnTo>
                    <a:pt x="6" y="244"/>
                  </a:lnTo>
                  <a:lnTo>
                    <a:pt x="10" y="258"/>
                  </a:lnTo>
                  <a:lnTo>
                    <a:pt x="16" y="268"/>
                  </a:lnTo>
                  <a:lnTo>
                    <a:pt x="16" y="268"/>
                  </a:lnTo>
                  <a:lnTo>
                    <a:pt x="8" y="278"/>
                  </a:lnTo>
                  <a:lnTo>
                    <a:pt x="4" y="290"/>
                  </a:lnTo>
                  <a:lnTo>
                    <a:pt x="0" y="304"/>
                  </a:lnTo>
                  <a:lnTo>
                    <a:pt x="0" y="318"/>
                  </a:lnTo>
                  <a:lnTo>
                    <a:pt x="2" y="332"/>
                  </a:lnTo>
                  <a:lnTo>
                    <a:pt x="4" y="344"/>
                  </a:lnTo>
                  <a:lnTo>
                    <a:pt x="8" y="356"/>
                  </a:lnTo>
                  <a:lnTo>
                    <a:pt x="16" y="368"/>
                  </a:lnTo>
                  <a:lnTo>
                    <a:pt x="16" y="368"/>
                  </a:lnTo>
                  <a:lnTo>
                    <a:pt x="10" y="378"/>
                  </a:lnTo>
                  <a:lnTo>
                    <a:pt x="4" y="390"/>
                  </a:lnTo>
                  <a:lnTo>
                    <a:pt x="2" y="402"/>
                  </a:lnTo>
                  <a:lnTo>
                    <a:pt x="2" y="414"/>
                  </a:lnTo>
                  <a:lnTo>
                    <a:pt x="2" y="426"/>
                  </a:lnTo>
                  <a:lnTo>
                    <a:pt x="4" y="436"/>
                  </a:lnTo>
                  <a:lnTo>
                    <a:pt x="10" y="446"/>
                  </a:lnTo>
                  <a:lnTo>
                    <a:pt x="16" y="454"/>
                  </a:lnTo>
                  <a:lnTo>
                    <a:pt x="50" y="454"/>
                  </a:lnTo>
                  <a:lnTo>
                    <a:pt x="134" y="620"/>
                  </a:lnTo>
                  <a:lnTo>
                    <a:pt x="184" y="620"/>
                  </a:lnTo>
                  <a:lnTo>
                    <a:pt x="184" y="628"/>
                  </a:lnTo>
                  <a:lnTo>
                    <a:pt x="184" y="628"/>
                  </a:lnTo>
                  <a:lnTo>
                    <a:pt x="198" y="638"/>
                  </a:lnTo>
                  <a:lnTo>
                    <a:pt x="214" y="646"/>
                  </a:lnTo>
                  <a:lnTo>
                    <a:pt x="234" y="654"/>
                  </a:lnTo>
                  <a:lnTo>
                    <a:pt x="252" y="660"/>
                  </a:lnTo>
                  <a:lnTo>
                    <a:pt x="274" y="664"/>
                  </a:lnTo>
                  <a:lnTo>
                    <a:pt x="296" y="668"/>
                  </a:lnTo>
                  <a:lnTo>
                    <a:pt x="318" y="670"/>
                  </a:lnTo>
                  <a:lnTo>
                    <a:pt x="340" y="670"/>
                  </a:lnTo>
                  <a:lnTo>
                    <a:pt x="362" y="670"/>
                  </a:lnTo>
                  <a:lnTo>
                    <a:pt x="384" y="668"/>
                  </a:lnTo>
                  <a:lnTo>
                    <a:pt x="406" y="664"/>
                  </a:lnTo>
                  <a:lnTo>
                    <a:pt x="426" y="660"/>
                  </a:lnTo>
                  <a:lnTo>
                    <a:pt x="444" y="654"/>
                  </a:lnTo>
                  <a:lnTo>
                    <a:pt x="462" y="646"/>
                  </a:lnTo>
                  <a:lnTo>
                    <a:pt x="478" y="638"/>
                  </a:lnTo>
                  <a:lnTo>
                    <a:pt x="492" y="628"/>
                  </a:lnTo>
                  <a:lnTo>
                    <a:pt x="492" y="620"/>
                  </a:lnTo>
                  <a:lnTo>
                    <a:pt x="546" y="620"/>
                  </a:lnTo>
                  <a:lnTo>
                    <a:pt x="650" y="454"/>
                  </a:lnTo>
                  <a:lnTo>
                    <a:pt x="676" y="454"/>
                  </a:lnTo>
                  <a:lnTo>
                    <a:pt x="676" y="454"/>
                  </a:lnTo>
                  <a:lnTo>
                    <a:pt x="682" y="450"/>
                  </a:lnTo>
                  <a:lnTo>
                    <a:pt x="686" y="444"/>
                  </a:lnTo>
                  <a:lnTo>
                    <a:pt x="690" y="436"/>
                  </a:lnTo>
                  <a:lnTo>
                    <a:pt x="690" y="428"/>
                  </a:lnTo>
                  <a:lnTo>
                    <a:pt x="690" y="420"/>
                  </a:lnTo>
                  <a:lnTo>
                    <a:pt x="686" y="412"/>
                  </a:lnTo>
                  <a:lnTo>
                    <a:pt x="682" y="404"/>
                  </a:lnTo>
                  <a:lnTo>
                    <a:pt x="676" y="398"/>
                  </a:lnTo>
                  <a:lnTo>
                    <a:pt x="676" y="398"/>
                  </a:lnTo>
                  <a:lnTo>
                    <a:pt x="684" y="386"/>
                  </a:lnTo>
                  <a:lnTo>
                    <a:pt x="690" y="374"/>
                  </a:lnTo>
                  <a:lnTo>
                    <a:pt x="694" y="360"/>
                  </a:lnTo>
                  <a:lnTo>
                    <a:pt x="694" y="346"/>
                  </a:lnTo>
                  <a:lnTo>
                    <a:pt x="694" y="332"/>
                  </a:lnTo>
                  <a:lnTo>
                    <a:pt x="690" y="318"/>
                  </a:lnTo>
                  <a:lnTo>
                    <a:pt x="684" y="308"/>
                  </a:lnTo>
                  <a:lnTo>
                    <a:pt x="676" y="298"/>
                  </a:lnTo>
                  <a:lnTo>
                    <a:pt x="676" y="298"/>
                  </a:lnTo>
                  <a:close/>
                </a:path>
              </a:pathLst>
            </a:custGeom>
            <a:solidFill>
              <a:srgbClr val="A2A2A2"/>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800"/>
                <a:buFont typeface="Arial"/>
                <a:buNone/>
              </a:pPr>
              <a:endParaRPr sz="800" b="1" i="0" u="none" strike="noStrike" cap="none">
                <a:solidFill>
                  <a:schemeClr val="dk1"/>
                </a:solidFill>
                <a:latin typeface="Arial"/>
                <a:ea typeface="Arial"/>
                <a:cs typeface="Arial"/>
                <a:sym typeface="Arial"/>
              </a:endParaRPr>
            </a:p>
          </p:txBody>
        </p:sp>
        <p:sp>
          <p:nvSpPr>
            <p:cNvPr id="191" name="Google Shape;191;p15"/>
            <p:cNvSpPr/>
            <p:nvPr/>
          </p:nvSpPr>
          <p:spPr>
            <a:xfrm>
              <a:off x="5102225" y="1727200"/>
              <a:ext cx="2289175" cy="2886075"/>
            </a:xfrm>
            <a:custGeom>
              <a:avLst/>
              <a:gdLst/>
              <a:ahLst/>
              <a:cxnLst/>
              <a:rect l="l" t="t" r="r" b="b"/>
              <a:pathLst>
                <a:path w="1442" h="1818" extrusionOk="0">
                  <a:moveTo>
                    <a:pt x="368" y="1818"/>
                  </a:moveTo>
                  <a:lnTo>
                    <a:pt x="366" y="1778"/>
                  </a:lnTo>
                  <a:lnTo>
                    <a:pt x="366" y="1778"/>
                  </a:lnTo>
                  <a:lnTo>
                    <a:pt x="362" y="1724"/>
                  </a:lnTo>
                  <a:lnTo>
                    <a:pt x="354" y="1670"/>
                  </a:lnTo>
                  <a:lnTo>
                    <a:pt x="346" y="1618"/>
                  </a:lnTo>
                  <a:lnTo>
                    <a:pt x="334" y="1568"/>
                  </a:lnTo>
                  <a:lnTo>
                    <a:pt x="320" y="1520"/>
                  </a:lnTo>
                  <a:lnTo>
                    <a:pt x="304" y="1474"/>
                  </a:lnTo>
                  <a:lnTo>
                    <a:pt x="286" y="1428"/>
                  </a:lnTo>
                  <a:lnTo>
                    <a:pt x="268" y="1384"/>
                  </a:lnTo>
                  <a:lnTo>
                    <a:pt x="246" y="1342"/>
                  </a:lnTo>
                  <a:lnTo>
                    <a:pt x="226" y="1300"/>
                  </a:lnTo>
                  <a:lnTo>
                    <a:pt x="202" y="1258"/>
                  </a:lnTo>
                  <a:lnTo>
                    <a:pt x="180" y="1218"/>
                  </a:lnTo>
                  <a:lnTo>
                    <a:pt x="132" y="1142"/>
                  </a:lnTo>
                  <a:lnTo>
                    <a:pt x="82" y="1068"/>
                  </a:lnTo>
                  <a:lnTo>
                    <a:pt x="82" y="1068"/>
                  </a:lnTo>
                  <a:lnTo>
                    <a:pt x="80" y="1066"/>
                  </a:lnTo>
                  <a:lnTo>
                    <a:pt x="80" y="1062"/>
                  </a:lnTo>
                  <a:lnTo>
                    <a:pt x="80" y="1062"/>
                  </a:lnTo>
                  <a:lnTo>
                    <a:pt x="62" y="1024"/>
                  </a:lnTo>
                  <a:lnTo>
                    <a:pt x="48" y="986"/>
                  </a:lnTo>
                  <a:lnTo>
                    <a:pt x="34" y="946"/>
                  </a:lnTo>
                  <a:lnTo>
                    <a:pt x="22" y="904"/>
                  </a:lnTo>
                  <a:lnTo>
                    <a:pt x="14" y="862"/>
                  </a:lnTo>
                  <a:lnTo>
                    <a:pt x="6" y="820"/>
                  </a:lnTo>
                  <a:lnTo>
                    <a:pt x="2" y="778"/>
                  </a:lnTo>
                  <a:lnTo>
                    <a:pt x="0" y="732"/>
                  </a:lnTo>
                  <a:lnTo>
                    <a:pt x="0" y="732"/>
                  </a:lnTo>
                  <a:lnTo>
                    <a:pt x="0" y="732"/>
                  </a:lnTo>
                  <a:lnTo>
                    <a:pt x="0" y="712"/>
                  </a:lnTo>
                  <a:lnTo>
                    <a:pt x="0" y="712"/>
                  </a:lnTo>
                  <a:lnTo>
                    <a:pt x="42" y="714"/>
                  </a:lnTo>
                  <a:lnTo>
                    <a:pt x="0" y="710"/>
                  </a:lnTo>
                  <a:lnTo>
                    <a:pt x="0" y="710"/>
                  </a:lnTo>
                  <a:lnTo>
                    <a:pt x="4" y="668"/>
                  </a:lnTo>
                  <a:lnTo>
                    <a:pt x="10" y="626"/>
                  </a:lnTo>
                  <a:lnTo>
                    <a:pt x="18" y="584"/>
                  </a:lnTo>
                  <a:lnTo>
                    <a:pt x="26" y="546"/>
                  </a:lnTo>
                  <a:lnTo>
                    <a:pt x="36" y="508"/>
                  </a:lnTo>
                  <a:lnTo>
                    <a:pt x="48" y="472"/>
                  </a:lnTo>
                  <a:lnTo>
                    <a:pt x="62" y="436"/>
                  </a:lnTo>
                  <a:lnTo>
                    <a:pt x="76" y="402"/>
                  </a:lnTo>
                  <a:lnTo>
                    <a:pt x="94" y="370"/>
                  </a:lnTo>
                  <a:lnTo>
                    <a:pt x="110" y="338"/>
                  </a:lnTo>
                  <a:lnTo>
                    <a:pt x="130" y="308"/>
                  </a:lnTo>
                  <a:lnTo>
                    <a:pt x="150" y="280"/>
                  </a:lnTo>
                  <a:lnTo>
                    <a:pt x="172" y="252"/>
                  </a:lnTo>
                  <a:lnTo>
                    <a:pt x="194" y="226"/>
                  </a:lnTo>
                  <a:lnTo>
                    <a:pt x="218" y="202"/>
                  </a:lnTo>
                  <a:lnTo>
                    <a:pt x="242" y="180"/>
                  </a:lnTo>
                  <a:lnTo>
                    <a:pt x="266" y="158"/>
                  </a:lnTo>
                  <a:lnTo>
                    <a:pt x="294" y="138"/>
                  </a:lnTo>
                  <a:lnTo>
                    <a:pt x="320" y="118"/>
                  </a:lnTo>
                  <a:lnTo>
                    <a:pt x="348" y="100"/>
                  </a:lnTo>
                  <a:lnTo>
                    <a:pt x="376" y="84"/>
                  </a:lnTo>
                  <a:lnTo>
                    <a:pt x="406" y="70"/>
                  </a:lnTo>
                  <a:lnTo>
                    <a:pt x="436" y="56"/>
                  </a:lnTo>
                  <a:lnTo>
                    <a:pt x="466" y="44"/>
                  </a:lnTo>
                  <a:lnTo>
                    <a:pt x="496" y="34"/>
                  </a:lnTo>
                  <a:lnTo>
                    <a:pt x="526" y="24"/>
                  </a:lnTo>
                  <a:lnTo>
                    <a:pt x="558" y="16"/>
                  </a:lnTo>
                  <a:lnTo>
                    <a:pt x="590" y="10"/>
                  </a:lnTo>
                  <a:lnTo>
                    <a:pt x="622" y="6"/>
                  </a:lnTo>
                  <a:lnTo>
                    <a:pt x="654" y="2"/>
                  </a:lnTo>
                  <a:lnTo>
                    <a:pt x="686" y="0"/>
                  </a:lnTo>
                  <a:lnTo>
                    <a:pt x="718" y="0"/>
                  </a:lnTo>
                  <a:lnTo>
                    <a:pt x="718" y="0"/>
                  </a:lnTo>
                  <a:lnTo>
                    <a:pt x="718" y="0"/>
                  </a:lnTo>
                  <a:lnTo>
                    <a:pt x="750" y="0"/>
                  </a:lnTo>
                  <a:lnTo>
                    <a:pt x="782" y="2"/>
                  </a:lnTo>
                  <a:lnTo>
                    <a:pt x="814" y="6"/>
                  </a:lnTo>
                  <a:lnTo>
                    <a:pt x="846" y="10"/>
                  </a:lnTo>
                  <a:lnTo>
                    <a:pt x="876" y="16"/>
                  </a:lnTo>
                  <a:lnTo>
                    <a:pt x="908" y="24"/>
                  </a:lnTo>
                  <a:lnTo>
                    <a:pt x="940" y="34"/>
                  </a:lnTo>
                  <a:lnTo>
                    <a:pt x="970" y="44"/>
                  </a:lnTo>
                  <a:lnTo>
                    <a:pt x="1000" y="56"/>
                  </a:lnTo>
                  <a:lnTo>
                    <a:pt x="1030" y="68"/>
                  </a:lnTo>
                  <a:lnTo>
                    <a:pt x="1058" y="84"/>
                  </a:lnTo>
                  <a:lnTo>
                    <a:pt x="1088" y="100"/>
                  </a:lnTo>
                  <a:lnTo>
                    <a:pt x="1114" y="118"/>
                  </a:lnTo>
                  <a:lnTo>
                    <a:pt x="1142" y="136"/>
                  </a:lnTo>
                  <a:lnTo>
                    <a:pt x="1168" y="156"/>
                  </a:lnTo>
                  <a:lnTo>
                    <a:pt x="1194" y="178"/>
                  </a:lnTo>
                  <a:lnTo>
                    <a:pt x="1218" y="200"/>
                  </a:lnTo>
                  <a:lnTo>
                    <a:pt x="1242" y="226"/>
                  </a:lnTo>
                  <a:lnTo>
                    <a:pt x="1264" y="250"/>
                  </a:lnTo>
                  <a:lnTo>
                    <a:pt x="1286" y="278"/>
                  </a:lnTo>
                  <a:lnTo>
                    <a:pt x="1306" y="306"/>
                  </a:lnTo>
                  <a:lnTo>
                    <a:pt x="1326" y="336"/>
                  </a:lnTo>
                  <a:lnTo>
                    <a:pt x="1344" y="368"/>
                  </a:lnTo>
                  <a:lnTo>
                    <a:pt x="1362" y="400"/>
                  </a:lnTo>
                  <a:lnTo>
                    <a:pt x="1376" y="434"/>
                  </a:lnTo>
                  <a:lnTo>
                    <a:pt x="1390" y="470"/>
                  </a:lnTo>
                  <a:lnTo>
                    <a:pt x="1404" y="506"/>
                  </a:lnTo>
                  <a:lnTo>
                    <a:pt x="1414" y="544"/>
                  </a:lnTo>
                  <a:lnTo>
                    <a:pt x="1424" y="584"/>
                  </a:lnTo>
                  <a:lnTo>
                    <a:pt x="1432" y="624"/>
                  </a:lnTo>
                  <a:lnTo>
                    <a:pt x="1438" y="666"/>
                  </a:lnTo>
                  <a:lnTo>
                    <a:pt x="1442" y="710"/>
                  </a:lnTo>
                  <a:lnTo>
                    <a:pt x="1442" y="710"/>
                  </a:lnTo>
                  <a:lnTo>
                    <a:pt x="1442" y="712"/>
                  </a:lnTo>
                  <a:lnTo>
                    <a:pt x="1442" y="714"/>
                  </a:lnTo>
                  <a:lnTo>
                    <a:pt x="1442" y="714"/>
                  </a:lnTo>
                  <a:lnTo>
                    <a:pt x="1442" y="760"/>
                  </a:lnTo>
                  <a:lnTo>
                    <a:pt x="1438" y="806"/>
                  </a:lnTo>
                  <a:lnTo>
                    <a:pt x="1434" y="854"/>
                  </a:lnTo>
                  <a:lnTo>
                    <a:pt x="1424" y="900"/>
                  </a:lnTo>
                  <a:lnTo>
                    <a:pt x="1412" y="946"/>
                  </a:lnTo>
                  <a:lnTo>
                    <a:pt x="1398" y="992"/>
                  </a:lnTo>
                  <a:lnTo>
                    <a:pt x="1378" y="1036"/>
                  </a:lnTo>
                  <a:lnTo>
                    <a:pt x="1354" y="1082"/>
                  </a:lnTo>
                  <a:lnTo>
                    <a:pt x="1354" y="1082"/>
                  </a:lnTo>
                  <a:lnTo>
                    <a:pt x="1352" y="1084"/>
                  </a:lnTo>
                  <a:lnTo>
                    <a:pt x="1350" y="1086"/>
                  </a:lnTo>
                  <a:lnTo>
                    <a:pt x="1350" y="1086"/>
                  </a:lnTo>
                  <a:lnTo>
                    <a:pt x="1324" y="1120"/>
                  </a:lnTo>
                  <a:lnTo>
                    <a:pt x="1298" y="1154"/>
                  </a:lnTo>
                  <a:lnTo>
                    <a:pt x="1270" y="1190"/>
                  </a:lnTo>
                  <a:lnTo>
                    <a:pt x="1246" y="1228"/>
                  </a:lnTo>
                  <a:lnTo>
                    <a:pt x="1220" y="1266"/>
                  </a:lnTo>
                  <a:lnTo>
                    <a:pt x="1198" y="1308"/>
                  </a:lnTo>
                  <a:lnTo>
                    <a:pt x="1174" y="1348"/>
                  </a:lnTo>
                  <a:lnTo>
                    <a:pt x="1154" y="1392"/>
                  </a:lnTo>
                  <a:lnTo>
                    <a:pt x="1134" y="1436"/>
                  </a:lnTo>
                  <a:lnTo>
                    <a:pt x="1118" y="1480"/>
                  </a:lnTo>
                  <a:lnTo>
                    <a:pt x="1102" y="1524"/>
                  </a:lnTo>
                  <a:lnTo>
                    <a:pt x="1090" y="1570"/>
                  </a:lnTo>
                  <a:lnTo>
                    <a:pt x="1080" y="1618"/>
                  </a:lnTo>
                  <a:lnTo>
                    <a:pt x="1072" y="1664"/>
                  </a:lnTo>
                  <a:lnTo>
                    <a:pt x="1068" y="1712"/>
                  </a:lnTo>
                  <a:lnTo>
                    <a:pt x="1066" y="1758"/>
                  </a:lnTo>
                  <a:lnTo>
                    <a:pt x="1066" y="1758"/>
                  </a:lnTo>
                  <a:lnTo>
                    <a:pt x="1066" y="1758"/>
                  </a:lnTo>
                  <a:lnTo>
                    <a:pt x="1066" y="1776"/>
                  </a:lnTo>
                  <a:lnTo>
                    <a:pt x="1066" y="1776"/>
                  </a:lnTo>
                  <a:lnTo>
                    <a:pt x="1068" y="1818"/>
                  </a:lnTo>
                  <a:lnTo>
                    <a:pt x="368" y="1818"/>
                  </a:lnTo>
                  <a:lnTo>
                    <a:pt x="368" y="1818"/>
                  </a:lnTo>
                  <a:close/>
                  <a:moveTo>
                    <a:pt x="986" y="1736"/>
                  </a:moveTo>
                  <a:lnTo>
                    <a:pt x="986" y="1736"/>
                  </a:lnTo>
                  <a:lnTo>
                    <a:pt x="988" y="1686"/>
                  </a:lnTo>
                  <a:lnTo>
                    <a:pt x="994" y="1634"/>
                  </a:lnTo>
                  <a:lnTo>
                    <a:pt x="1004" y="1584"/>
                  </a:lnTo>
                  <a:lnTo>
                    <a:pt x="1016" y="1536"/>
                  </a:lnTo>
                  <a:lnTo>
                    <a:pt x="1030" y="1488"/>
                  </a:lnTo>
                  <a:lnTo>
                    <a:pt x="1046" y="1440"/>
                  </a:lnTo>
                  <a:lnTo>
                    <a:pt x="1064" y="1394"/>
                  </a:lnTo>
                  <a:lnTo>
                    <a:pt x="1084" y="1350"/>
                  </a:lnTo>
                  <a:lnTo>
                    <a:pt x="1106" y="1306"/>
                  </a:lnTo>
                  <a:lnTo>
                    <a:pt x="1130" y="1262"/>
                  </a:lnTo>
                  <a:lnTo>
                    <a:pt x="1154" y="1222"/>
                  </a:lnTo>
                  <a:lnTo>
                    <a:pt x="1180" y="1182"/>
                  </a:lnTo>
                  <a:lnTo>
                    <a:pt x="1206" y="1144"/>
                  </a:lnTo>
                  <a:lnTo>
                    <a:pt x="1232" y="1106"/>
                  </a:lnTo>
                  <a:lnTo>
                    <a:pt x="1260" y="1070"/>
                  </a:lnTo>
                  <a:lnTo>
                    <a:pt x="1286" y="1038"/>
                  </a:lnTo>
                  <a:lnTo>
                    <a:pt x="1286" y="1038"/>
                  </a:lnTo>
                  <a:lnTo>
                    <a:pt x="1286" y="1038"/>
                  </a:lnTo>
                  <a:lnTo>
                    <a:pt x="1306" y="1000"/>
                  </a:lnTo>
                  <a:lnTo>
                    <a:pt x="1322" y="960"/>
                  </a:lnTo>
                  <a:lnTo>
                    <a:pt x="1336" y="922"/>
                  </a:lnTo>
                  <a:lnTo>
                    <a:pt x="1346" y="882"/>
                  </a:lnTo>
                  <a:lnTo>
                    <a:pt x="1352" y="842"/>
                  </a:lnTo>
                  <a:lnTo>
                    <a:pt x="1358" y="800"/>
                  </a:lnTo>
                  <a:lnTo>
                    <a:pt x="1360" y="758"/>
                  </a:lnTo>
                  <a:lnTo>
                    <a:pt x="1362" y="716"/>
                  </a:lnTo>
                  <a:lnTo>
                    <a:pt x="1362" y="716"/>
                  </a:lnTo>
                  <a:lnTo>
                    <a:pt x="1362" y="716"/>
                  </a:lnTo>
                  <a:lnTo>
                    <a:pt x="1358" y="676"/>
                  </a:lnTo>
                  <a:lnTo>
                    <a:pt x="1352" y="638"/>
                  </a:lnTo>
                  <a:lnTo>
                    <a:pt x="1344" y="600"/>
                  </a:lnTo>
                  <a:lnTo>
                    <a:pt x="1336" y="564"/>
                  </a:lnTo>
                  <a:lnTo>
                    <a:pt x="1326" y="530"/>
                  </a:lnTo>
                  <a:lnTo>
                    <a:pt x="1314" y="498"/>
                  </a:lnTo>
                  <a:lnTo>
                    <a:pt x="1302" y="466"/>
                  </a:lnTo>
                  <a:lnTo>
                    <a:pt x="1288" y="436"/>
                  </a:lnTo>
                  <a:lnTo>
                    <a:pt x="1274" y="406"/>
                  </a:lnTo>
                  <a:lnTo>
                    <a:pt x="1256" y="378"/>
                  </a:lnTo>
                  <a:lnTo>
                    <a:pt x="1240" y="352"/>
                  </a:lnTo>
                  <a:lnTo>
                    <a:pt x="1222" y="326"/>
                  </a:lnTo>
                  <a:lnTo>
                    <a:pt x="1202" y="302"/>
                  </a:lnTo>
                  <a:lnTo>
                    <a:pt x="1182" y="280"/>
                  </a:lnTo>
                  <a:lnTo>
                    <a:pt x="1162" y="258"/>
                  </a:lnTo>
                  <a:lnTo>
                    <a:pt x="1140" y="238"/>
                  </a:lnTo>
                  <a:lnTo>
                    <a:pt x="1118" y="218"/>
                  </a:lnTo>
                  <a:lnTo>
                    <a:pt x="1094" y="200"/>
                  </a:lnTo>
                  <a:lnTo>
                    <a:pt x="1070" y="184"/>
                  </a:lnTo>
                  <a:lnTo>
                    <a:pt x="1046" y="170"/>
                  </a:lnTo>
                  <a:lnTo>
                    <a:pt x="1020" y="154"/>
                  </a:lnTo>
                  <a:lnTo>
                    <a:pt x="994" y="142"/>
                  </a:lnTo>
                  <a:lnTo>
                    <a:pt x="968" y="130"/>
                  </a:lnTo>
                  <a:lnTo>
                    <a:pt x="942" y="120"/>
                  </a:lnTo>
                  <a:lnTo>
                    <a:pt x="914" y="112"/>
                  </a:lnTo>
                  <a:lnTo>
                    <a:pt x="888" y="104"/>
                  </a:lnTo>
                  <a:lnTo>
                    <a:pt x="860" y="96"/>
                  </a:lnTo>
                  <a:lnTo>
                    <a:pt x="832" y="90"/>
                  </a:lnTo>
                  <a:lnTo>
                    <a:pt x="804" y="86"/>
                  </a:lnTo>
                  <a:lnTo>
                    <a:pt x="774" y="84"/>
                  </a:lnTo>
                  <a:lnTo>
                    <a:pt x="718" y="80"/>
                  </a:lnTo>
                  <a:lnTo>
                    <a:pt x="718" y="80"/>
                  </a:lnTo>
                  <a:lnTo>
                    <a:pt x="718" y="80"/>
                  </a:lnTo>
                  <a:lnTo>
                    <a:pt x="690" y="82"/>
                  </a:lnTo>
                  <a:lnTo>
                    <a:pt x="660" y="84"/>
                  </a:lnTo>
                  <a:lnTo>
                    <a:pt x="632" y="86"/>
                  </a:lnTo>
                  <a:lnTo>
                    <a:pt x="604" y="90"/>
                  </a:lnTo>
                  <a:lnTo>
                    <a:pt x="576" y="96"/>
                  </a:lnTo>
                  <a:lnTo>
                    <a:pt x="548" y="104"/>
                  </a:lnTo>
                  <a:lnTo>
                    <a:pt x="520" y="112"/>
                  </a:lnTo>
                  <a:lnTo>
                    <a:pt x="494" y="120"/>
                  </a:lnTo>
                  <a:lnTo>
                    <a:pt x="466" y="130"/>
                  </a:lnTo>
                  <a:lnTo>
                    <a:pt x="440" y="142"/>
                  </a:lnTo>
                  <a:lnTo>
                    <a:pt x="414" y="156"/>
                  </a:lnTo>
                  <a:lnTo>
                    <a:pt x="390" y="170"/>
                  </a:lnTo>
                  <a:lnTo>
                    <a:pt x="366" y="184"/>
                  </a:lnTo>
                  <a:lnTo>
                    <a:pt x="342" y="202"/>
                  </a:lnTo>
                  <a:lnTo>
                    <a:pt x="318" y="220"/>
                  </a:lnTo>
                  <a:lnTo>
                    <a:pt x="296" y="238"/>
                  </a:lnTo>
                  <a:lnTo>
                    <a:pt x="274" y="258"/>
                  </a:lnTo>
                  <a:lnTo>
                    <a:pt x="254" y="280"/>
                  </a:lnTo>
                  <a:lnTo>
                    <a:pt x="234" y="304"/>
                  </a:lnTo>
                  <a:lnTo>
                    <a:pt x="216" y="328"/>
                  </a:lnTo>
                  <a:lnTo>
                    <a:pt x="198" y="352"/>
                  </a:lnTo>
                  <a:lnTo>
                    <a:pt x="180" y="380"/>
                  </a:lnTo>
                  <a:lnTo>
                    <a:pt x="164" y="406"/>
                  </a:lnTo>
                  <a:lnTo>
                    <a:pt x="150" y="436"/>
                  </a:lnTo>
                  <a:lnTo>
                    <a:pt x="138" y="466"/>
                  </a:lnTo>
                  <a:lnTo>
                    <a:pt x="126" y="498"/>
                  </a:lnTo>
                  <a:lnTo>
                    <a:pt x="114" y="530"/>
                  </a:lnTo>
                  <a:lnTo>
                    <a:pt x="104" y="566"/>
                  </a:lnTo>
                  <a:lnTo>
                    <a:pt x="96" y="600"/>
                  </a:lnTo>
                  <a:lnTo>
                    <a:pt x="90" y="638"/>
                  </a:lnTo>
                  <a:lnTo>
                    <a:pt x="86" y="676"/>
                  </a:lnTo>
                  <a:lnTo>
                    <a:pt x="82" y="714"/>
                  </a:lnTo>
                  <a:lnTo>
                    <a:pt x="82" y="714"/>
                  </a:lnTo>
                  <a:lnTo>
                    <a:pt x="82" y="714"/>
                  </a:lnTo>
                  <a:lnTo>
                    <a:pt x="82" y="714"/>
                  </a:lnTo>
                  <a:lnTo>
                    <a:pt x="82" y="732"/>
                  </a:lnTo>
                  <a:lnTo>
                    <a:pt x="82" y="732"/>
                  </a:lnTo>
                  <a:lnTo>
                    <a:pt x="82" y="732"/>
                  </a:lnTo>
                  <a:lnTo>
                    <a:pt x="82" y="772"/>
                  </a:lnTo>
                  <a:lnTo>
                    <a:pt x="86" y="808"/>
                  </a:lnTo>
                  <a:lnTo>
                    <a:pt x="92" y="846"/>
                  </a:lnTo>
                  <a:lnTo>
                    <a:pt x="100" y="882"/>
                  </a:lnTo>
                  <a:lnTo>
                    <a:pt x="112" y="920"/>
                  </a:lnTo>
                  <a:lnTo>
                    <a:pt x="124" y="956"/>
                  </a:lnTo>
                  <a:lnTo>
                    <a:pt x="136" y="990"/>
                  </a:lnTo>
                  <a:lnTo>
                    <a:pt x="152" y="1026"/>
                  </a:lnTo>
                  <a:lnTo>
                    <a:pt x="152" y="1026"/>
                  </a:lnTo>
                  <a:lnTo>
                    <a:pt x="152" y="1026"/>
                  </a:lnTo>
                  <a:lnTo>
                    <a:pt x="198" y="1098"/>
                  </a:lnTo>
                  <a:lnTo>
                    <a:pt x="246" y="1172"/>
                  </a:lnTo>
                  <a:lnTo>
                    <a:pt x="292" y="1252"/>
                  </a:lnTo>
                  <a:lnTo>
                    <a:pt x="314" y="1294"/>
                  </a:lnTo>
                  <a:lnTo>
                    <a:pt x="334" y="1338"/>
                  </a:lnTo>
                  <a:lnTo>
                    <a:pt x="354" y="1382"/>
                  </a:lnTo>
                  <a:lnTo>
                    <a:pt x="374" y="1428"/>
                  </a:lnTo>
                  <a:lnTo>
                    <a:pt x="390" y="1474"/>
                  </a:lnTo>
                  <a:lnTo>
                    <a:pt x="406" y="1524"/>
                  </a:lnTo>
                  <a:lnTo>
                    <a:pt x="418" y="1574"/>
                  </a:lnTo>
                  <a:lnTo>
                    <a:pt x="430" y="1626"/>
                  </a:lnTo>
                  <a:lnTo>
                    <a:pt x="438" y="1680"/>
                  </a:lnTo>
                  <a:lnTo>
                    <a:pt x="444" y="1736"/>
                  </a:lnTo>
                  <a:lnTo>
                    <a:pt x="444" y="1736"/>
                  </a:lnTo>
                  <a:lnTo>
                    <a:pt x="986" y="1736"/>
                  </a:lnTo>
                  <a:lnTo>
                    <a:pt x="986" y="1736"/>
                  </a:lnTo>
                  <a:close/>
                </a:path>
              </a:pathLst>
            </a:custGeom>
            <a:solidFill>
              <a:srgbClr val="A2A2A2"/>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grpSp>
      <p:sp>
        <p:nvSpPr>
          <p:cNvPr id="192" name="Google Shape;192;p15" descr="Zahnradsymbol"/>
          <p:cNvSpPr/>
          <p:nvPr/>
        </p:nvSpPr>
        <p:spPr>
          <a:xfrm>
            <a:off x="2574221" y="2465504"/>
            <a:ext cx="828170" cy="813111"/>
          </a:xfrm>
          <a:custGeom>
            <a:avLst/>
            <a:gdLst/>
            <a:ahLst/>
            <a:cxnLst/>
            <a:rect l="l" t="t" r="r" b="b"/>
            <a:pathLst>
              <a:path w="3300" h="3240" extrusionOk="0">
                <a:moveTo>
                  <a:pt x="2988" y="1104"/>
                </a:moveTo>
                <a:lnTo>
                  <a:pt x="3300" y="1002"/>
                </a:lnTo>
                <a:lnTo>
                  <a:pt x="3193" y="674"/>
                </a:lnTo>
                <a:lnTo>
                  <a:pt x="2881" y="775"/>
                </a:lnTo>
                <a:lnTo>
                  <a:pt x="2762" y="601"/>
                </a:lnTo>
                <a:lnTo>
                  <a:pt x="2954" y="336"/>
                </a:lnTo>
                <a:lnTo>
                  <a:pt x="2674" y="133"/>
                </a:lnTo>
                <a:lnTo>
                  <a:pt x="2482" y="398"/>
                </a:lnTo>
                <a:lnTo>
                  <a:pt x="2283" y="327"/>
                </a:lnTo>
                <a:lnTo>
                  <a:pt x="2283" y="0"/>
                </a:lnTo>
                <a:lnTo>
                  <a:pt x="1937" y="0"/>
                </a:lnTo>
                <a:lnTo>
                  <a:pt x="1937" y="327"/>
                </a:lnTo>
                <a:lnTo>
                  <a:pt x="1734" y="387"/>
                </a:lnTo>
                <a:lnTo>
                  <a:pt x="1542" y="121"/>
                </a:lnTo>
                <a:lnTo>
                  <a:pt x="1262" y="325"/>
                </a:lnTo>
                <a:lnTo>
                  <a:pt x="1454" y="591"/>
                </a:lnTo>
                <a:lnTo>
                  <a:pt x="1326" y="758"/>
                </a:lnTo>
                <a:lnTo>
                  <a:pt x="1014" y="657"/>
                </a:lnTo>
                <a:lnTo>
                  <a:pt x="907" y="985"/>
                </a:lnTo>
                <a:lnTo>
                  <a:pt x="1219" y="1087"/>
                </a:lnTo>
                <a:lnTo>
                  <a:pt x="1214" y="1298"/>
                </a:lnTo>
                <a:lnTo>
                  <a:pt x="902" y="1399"/>
                </a:lnTo>
                <a:lnTo>
                  <a:pt x="1009" y="1728"/>
                </a:lnTo>
                <a:lnTo>
                  <a:pt x="1321" y="1627"/>
                </a:lnTo>
                <a:lnTo>
                  <a:pt x="1440" y="1801"/>
                </a:lnTo>
                <a:lnTo>
                  <a:pt x="1248" y="2066"/>
                </a:lnTo>
                <a:lnTo>
                  <a:pt x="1526" y="2269"/>
                </a:lnTo>
                <a:lnTo>
                  <a:pt x="1720" y="2004"/>
                </a:lnTo>
                <a:lnTo>
                  <a:pt x="1919" y="2075"/>
                </a:lnTo>
                <a:lnTo>
                  <a:pt x="1919" y="2402"/>
                </a:lnTo>
                <a:lnTo>
                  <a:pt x="2265" y="2403"/>
                </a:lnTo>
                <a:lnTo>
                  <a:pt x="2265" y="2075"/>
                </a:lnTo>
                <a:lnTo>
                  <a:pt x="2467" y="2015"/>
                </a:lnTo>
                <a:lnTo>
                  <a:pt x="2660" y="2281"/>
                </a:lnTo>
                <a:lnTo>
                  <a:pt x="2940" y="2077"/>
                </a:lnTo>
                <a:lnTo>
                  <a:pt x="2747" y="1811"/>
                </a:lnTo>
                <a:lnTo>
                  <a:pt x="2876" y="1645"/>
                </a:lnTo>
                <a:lnTo>
                  <a:pt x="3188" y="1746"/>
                </a:lnTo>
                <a:lnTo>
                  <a:pt x="3295" y="1416"/>
                </a:lnTo>
                <a:lnTo>
                  <a:pt x="2983" y="1315"/>
                </a:lnTo>
                <a:lnTo>
                  <a:pt x="2988" y="1104"/>
                </a:lnTo>
                <a:close/>
                <a:moveTo>
                  <a:pt x="2101" y="1621"/>
                </a:moveTo>
                <a:lnTo>
                  <a:pt x="2101" y="1621"/>
                </a:lnTo>
                <a:lnTo>
                  <a:pt x="2079" y="1620"/>
                </a:lnTo>
                <a:lnTo>
                  <a:pt x="2058" y="1619"/>
                </a:lnTo>
                <a:lnTo>
                  <a:pt x="2037" y="1616"/>
                </a:lnTo>
                <a:lnTo>
                  <a:pt x="2016" y="1612"/>
                </a:lnTo>
                <a:lnTo>
                  <a:pt x="1996" y="1608"/>
                </a:lnTo>
                <a:lnTo>
                  <a:pt x="1976" y="1601"/>
                </a:lnTo>
                <a:lnTo>
                  <a:pt x="1957" y="1595"/>
                </a:lnTo>
                <a:lnTo>
                  <a:pt x="1937" y="1588"/>
                </a:lnTo>
                <a:lnTo>
                  <a:pt x="1919" y="1579"/>
                </a:lnTo>
                <a:lnTo>
                  <a:pt x="1901" y="1570"/>
                </a:lnTo>
                <a:lnTo>
                  <a:pt x="1884" y="1560"/>
                </a:lnTo>
                <a:lnTo>
                  <a:pt x="1866" y="1549"/>
                </a:lnTo>
                <a:lnTo>
                  <a:pt x="1850" y="1538"/>
                </a:lnTo>
                <a:lnTo>
                  <a:pt x="1834" y="1525"/>
                </a:lnTo>
                <a:lnTo>
                  <a:pt x="1819" y="1512"/>
                </a:lnTo>
                <a:lnTo>
                  <a:pt x="1804" y="1498"/>
                </a:lnTo>
                <a:lnTo>
                  <a:pt x="1790" y="1483"/>
                </a:lnTo>
                <a:lnTo>
                  <a:pt x="1777" y="1468"/>
                </a:lnTo>
                <a:lnTo>
                  <a:pt x="1764" y="1452"/>
                </a:lnTo>
                <a:lnTo>
                  <a:pt x="1753" y="1436"/>
                </a:lnTo>
                <a:lnTo>
                  <a:pt x="1742" y="1418"/>
                </a:lnTo>
                <a:lnTo>
                  <a:pt x="1732" y="1401"/>
                </a:lnTo>
                <a:lnTo>
                  <a:pt x="1723" y="1383"/>
                </a:lnTo>
                <a:lnTo>
                  <a:pt x="1714" y="1365"/>
                </a:lnTo>
                <a:lnTo>
                  <a:pt x="1707" y="1345"/>
                </a:lnTo>
                <a:lnTo>
                  <a:pt x="1700" y="1326"/>
                </a:lnTo>
                <a:lnTo>
                  <a:pt x="1694" y="1306"/>
                </a:lnTo>
                <a:lnTo>
                  <a:pt x="1690" y="1286"/>
                </a:lnTo>
                <a:lnTo>
                  <a:pt x="1686" y="1265"/>
                </a:lnTo>
                <a:lnTo>
                  <a:pt x="1683" y="1244"/>
                </a:lnTo>
                <a:lnTo>
                  <a:pt x="1682" y="1223"/>
                </a:lnTo>
                <a:lnTo>
                  <a:pt x="1681" y="1201"/>
                </a:lnTo>
                <a:lnTo>
                  <a:pt x="1681" y="1201"/>
                </a:lnTo>
                <a:lnTo>
                  <a:pt x="1682" y="1179"/>
                </a:lnTo>
                <a:lnTo>
                  <a:pt x="1683" y="1158"/>
                </a:lnTo>
                <a:lnTo>
                  <a:pt x="1686" y="1137"/>
                </a:lnTo>
                <a:lnTo>
                  <a:pt x="1690" y="1117"/>
                </a:lnTo>
                <a:lnTo>
                  <a:pt x="1694" y="1096"/>
                </a:lnTo>
                <a:lnTo>
                  <a:pt x="1700" y="1077"/>
                </a:lnTo>
                <a:lnTo>
                  <a:pt x="1707" y="1057"/>
                </a:lnTo>
                <a:lnTo>
                  <a:pt x="1714" y="1037"/>
                </a:lnTo>
                <a:lnTo>
                  <a:pt x="1723" y="1019"/>
                </a:lnTo>
                <a:lnTo>
                  <a:pt x="1732" y="1001"/>
                </a:lnTo>
                <a:lnTo>
                  <a:pt x="1742" y="984"/>
                </a:lnTo>
                <a:lnTo>
                  <a:pt x="1753" y="966"/>
                </a:lnTo>
                <a:lnTo>
                  <a:pt x="1764" y="950"/>
                </a:lnTo>
                <a:lnTo>
                  <a:pt x="1777" y="935"/>
                </a:lnTo>
                <a:lnTo>
                  <a:pt x="1790" y="919"/>
                </a:lnTo>
                <a:lnTo>
                  <a:pt x="1804" y="905"/>
                </a:lnTo>
                <a:lnTo>
                  <a:pt x="1819" y="890"/>
                </a:lnTo>
                <a:lnTo>
                  <a:pt x="1834" y="877"/>
                </a:lnTo>
                <a:lnTo>
                  <a:pt x="1850" y="865"/>
                </a:lnTo>
                <a:lnTo>
                  <a:pt x="1866" y="853"/>
                </a:lnTo>
                <a:lnTo>
                  <a:pt x="1884" y="842"/>
                </a:lnTo>
                <a:lnTo>
                  <a:pt x="1901" y="833"/>
                </a:lnTo>
                <a:lnTo>
                  <a:pt x="1919" y="823"/>
                </a:lnTo>
                <a:lnTo>
                  <a:pt x="1937" y="814"/>
                </a:lnTo>
                <a:lnTo>
                  <a:pt x="1957" y="807"/>
                </a:lnTo>
                <a:lnTo>
                  <a:pt x="1976" y="801"/>
                </a:lnTo>
                <a:lnTo>
                  <a:pt x="1996" y="795"/>
                </a:lnTo>
                <a:lnTo>
                  <a:pt x="2016" y="790"/>
                </a:lnTo>
                <a:lnTo>
                  <a:pt x="2037" y="786"/>
                </a:lnTo>
                <a:lnTo>
                  <a:pt x="2058" y="783"/>
                </a:lnTo>
                <a:lnTo>
                  <a:pt x="2079" y="782"/>
                </a:lnTo>
                <a:lnTo>
                  <a:pt x="2101" y="781"/>
                </a:lnTo>
                <a:lnTo>
                  <a:pt x="2101" y="781"/>
                </a:lnTo>
                <a:lnTo>
                  <a:pt x="2122" y="782"/>
                </a:lnTo>
                <a:lnTo>
                  <a:pt x="2144" y="783"/>
                </a:lnTo>
                <a:lnTo>
                  <a:pt x="2165" y="786"/>
                </a:lnTo>
                <a:lnTo>
                  <a:pt x="2185" y="790"/>
                </a:lnTo>
                <a:lnTo>
                  <a:pt x="2206" y="795"/>
                </a:lnTo>
                <a:lnTo>
                  <a:pt x="2225" y="801"/>
                </a:lnTo>
                <a:lnTo>
                  <a:pt x="2245" y="807"/>
                </a:lnTo>
                <a:lnTo>
                  <a:pt x="2265" y="814"/>
                </a:lnTo>
                <a:lnTo>
                  <a:pt x="2283" y="823"/>
                </a:lnTo>
                <a:lnTo>
                  <a:pt x="2301" y="833"/>
                </a:lnTo>
                <a:lnTo>
                  <a:pt x="2318" y="842"/>
                </a:lnTo>
                <a:lnTo>
                  <a:pt x="2336" y="853"/>
                </a:lnTo>
                <a:lnTo>
                  <a:pt x="2352" y="865"/>
                </a:lnTo>
                <a:lnTo>
                  <a:pt x="2367" y="877"/>
                </a:lnTo>
                <a:lnTo>
                  <a:pt x="2383" y="890"/>
                </a:lnTo>
                <a:lnTo>
                  <a:pt x="2397" y="905"/>
                </a:lnTo>
                <a:lnTo>
                  <a:pt x="2412" y="919"/>
                </a:lnTo>
                <a:lnTo>
                  <a:pt x="2425" y="935"/>
                </a:lnTo>
                <a:lnTo>
                  <a:pt x="2437" y="950"/>
                </a:lnTo>
                <a:lnTo>
                  <a:pt x="2449" y="966"/>
                </a:lnTo>
                <a:lnTo>
                  <a:pt x="2460" y="984"/>
                </a:lnTo>
                <a:lnTo>
                  <a:pt x="2469" y="1001"/>
                </a:lnTo>
                <a:lnTo>
                  <a:pt x="2479" y="1019"/>
                </a:lnTo>
                <a:lnTo>
                  <a:pt x="2488" y="1037"/>
                </a:lnTo>
                <a:lnTo>
                  <a:pt x="2495" y="1057"/>
                </a:lnTo>
                <a:lnTo>
                  <a:pt x="2501" y="1077"/>
                </a:lnTo>
                <a:lnTo>
                  <a:pt x="2507" y="1096"/>
                </a:lnTo>
                <a:lnTo>
                  <a:pt x="2512" y="1117"/>
                </a:lnTo>
                <a:lnTo>
                  <a:pt x="2516" y="1137"/>
                </a:lnTo>
                <a:lnTo>
                  <a:pt x="2519" y="1158"/>
                </a:lnTo>
                <a:lnTo>
                  <a:pt x="2520" y="1179"/>
                </a:lnTo>
                <a:lnTo>
                  <a:pt x="2521" y="1201"/>
                </a:lnTo>
                <a:lnTo>
                  <a:pt x="2521" y="1201"/>
                </a:lnTo>
                <a:lnTo>
                  <a:pt x="2520" y="1223"/>
                </a:lnTo>
                <a:lnTo>
                  <a:pt x="2519" y="1244"/>
                </a:lnTo>
                <a:lnTo>
                  <a:pt x="2516" y="1265"/>
                </a:lnTo>
                <a:lnTo>
                  <a:pt x="2512" y="1286"/>
                </a:lnTo>
                <a:lnTo>
                  <a:pt x="2507" y="1306"/>
                </a:lnTo>
                <a:lnTo>
                  <a:pt x="2501" y="1326"/>
                </a:lnTo>
                <a:lnTo>
                  <a:pt x="2495" y="1345"/>
                </a:lnTo>
                <a:lnTo>
                  <a:pt x="2488" y="1365"/>
                </a:lnTo>
                <a:lnTo>
                  <a:pt x="2479" y="1383"/>
                </a:lnTo>
                <a:lnTo>
                  <a:pt x="2469" y="1401"/>
                </a:lnTo>
                <a:lnTo>
                  <a:pt x="2460" y="1418"/>
                </a:lnTo>
                <a:lnTo>
                  <a:pt x="2449" y="1436"/>
                </a:lnTo>
                <a:lnTo>
                  <a:pt x="2437" y="1452"/>
                </a:lnTo>
                <a:lnTo>
                  <a:pt x="2425" y="1468"/>
                </a:lnTo>
                <a:lnTo>
                  <a:pt x="2412" y="1483"/>
                </a:lnTo>
                <a:lnTo>
                  <a:pt x="2397" y="1498"/>
                </a:lnTo>
                <a:lnTo>
                  <a:pt x="2383" y="1512"/>
                </a:lnTo>
                <a:lnTo>
                  <a:pt x="2367" y="1525"/>
                </a:lnTo>
                <a:lnTo>
                  <a:pt x="2352" y="1538"/>
                </a:lnTo>
                <a:lnTo>
                  <a:pt x="2336" y="1549"/>
                </a:lnTo>
                <a:lnTo>
                  <a:pt x="2318" y="1560"/>
                </a:lnTo>
                <a:lnTo>
                  <a:pt x="2301" y="1570"/>
                </a:lnTo>
                <a:lnTo>
                  <a:pt x="2283" y="1579"/>
                </a:lnTo>
                <a:lnTo>
                  <a:pt x="2265" y="1588"/>
                </a:lnTo>
                <a:lnTo>
                  <a:pt x="2245" y="1595"/>
                </a:lnTo>
                <a:lnTo>
                  <a:pt x="2225" y="1601"/>
                </a:lnTo>
                <a:lnTo>
                  <a:pt x="2206" y="1608"/>
                </a:lnTo>
                <a:lnTo>
                  <a:pt x="2185" y="1612"/>
                </a:lnTo>
                <a:lnTo>
                  <a:pt x="2165" y="1616"/>
                </a:lnTo>
                <a:lnTo>
                  <a:pt x="2144" y="1619"/>
                </a:lnTo>
                <a:lnTo>
                  <a:pt x="2122" y="1620"/>
                </a:lnTo>
                <a:lnTo>
                  <a:pt x="2101" y="1621"/>
                </a:lnTo>
                <a:lnTo>
                  <a:pt x="2101" y="1621"/>
                </a:lnTo>
                <a:close/>
                <a:moveTo>
                  <a:pt x="1460" y="2388"/>
                </a:moveTo>
                <a:lnTo>
                  <a:pt x="1395" y="2187"/>
                </a:lnTo>
                <a:lnTo>
                  <a:pt x="1204" y="2249"/>
                </a:lnTo>
                <a:lnTo>
                  <a:pt x="1132" y="2143"/>
                </a:lnTo>
                <a:lnTo>
                  <a:pt x="1250" y="1981"/>
                </a:lnTo>
                <a:lnTo>
                  <a:pt x="1079" y="1858"/>
                </a:lnTo>
                <a:lnTo>
                  <a:pt x="961" y="2019"/>
                </a:lnTo>
                <a:lnTo>
                  <a:pt x="840" y="1976"/>
                </a:lnTo>
                <a:lnTo>
                  <a:pt x="840" y="1776"/>
                </a:lnTo>
                <a:lnTo>
                  <a:pt x="630" y="1776"/>
                </a:lnTo>
                <a:lnTo>
                  <a:pt x="630" y="1976"/>
                </a:lnTo>
                <a:lnTo>
                  <a:pt x="506" y="2012"/>
                </a:lnTo>
                <a:lnTo>
                  <a:pt x="389" y="1852"/>
                </a:lnTo>
                <a:lnTo>
                  <a:pt x="219" y="1975"/>
                </a:lnTo>
                <a:lnTo>
                  <a:pt x="337" y="2137"/>
                </a:lnTo>
                <a:lnTo>
                  <a:pt x="258" y="2239"/>
                </a:lnTo>
                <a:lnTo>
                  <a:pt x="68" y="2177"/>
                </a:lnTo>
                <a:lnTo>
                  <a:pt x="3" y="2376"/>
                </a:lnTo>
                <a:lnTo>
                  <a:pt x="192" y="2438"/>
                </a:lnTo>
                <a:lnTo>
                  <a:pt x="189" y="2567"/>
                </a:lnTo>
                <a:lnTo>
                  <a:pt x="0" y="2629"/>
                </a:lnTo>
                <a:lnTo>
                  <a:pt x="65" y="2829"/>
                </a:lnTo>
                <a:lnTo>
                  <a:pt x="254" y="2768"/>
                </a:lnTo>
                <a:lnTo>
                  <a:pt x="327" y="2874"/>
                </a:lnTo>
                <a:lnTo>
                  <a:pt x="210" y="3034"/>
                </a:lnTo>
                <a:lnTo>
                  <a:pt x="380" y="3159"/>
                </a:lnTo>
                <a:lnTo>
                  <a:pt x="497" y="2997"/>
                </a:lnTo>
                <a:lnTo>
                  <a:pt x="619" y="3040"/>
                </a:lnTo>
                <a:lnTo>
                  <a:pt x="619" y="3240"/>
                </a:lnTo>
                <a:lnTo>
                  <a:pt x="830" y="3240"/>
                </a:lnTo>
                <a:lnTo>
                  <a:pt x="830" y="3040"/>
                </a:lnTo>
                <a:lnTo>
                  <a:pt x="953" y="3003"/>
                </a:lnTo>
                <a:lnTo>
                  <a:pt x="1069" y="3165"/>
                </a:lnTo>
                <a:lnTo>
                  <a:pt x="1240" y="3041"/>
                </a:lnTo>
                <a:lnTo>
                  <a:pt x="1123" y="2880"/>
                </a:lnTo>
                <a:lnTo>
                  <a:pt x="1201" y="2778"/>
                </a:lnTo>
                <a:lnTo>
                  <a:pt x="1391" y="2840"/>
                </a:lnTo>
                <a:lnTo>
                  <a:pt x="1456" y="2639"/>
                </a:lnTo>
                <a:lnTo>
                  <a:pt x="1266" y="2577"/>
                </a:lnTo>
                <a:lnTo>
                  <a:pt x="1270" y="2450"/>
                </a:lnTo>
                <a:lnTo>
                  <a:pt x="1460" y="2388"/>
                </a:lnTo>
                <a:close/>
                <a:moveTo>
                  <a:pt x="718" y="2679"/>
                </a:moveTo>
                <a:lnTo>
                  <a:pt x="718" y="2679"/>
                </a:lnTo>
                <a:lnTo>
                  <a:pt x="701" y="2678"/>
                </a:lnTo>
                <a:lnTo>
                  <a:pt x="684" y="2676"/>
                </a:lnTo>
                <a:lnTo>
                  <a:pt x="668" y="2672"/>
                </a:lnTo>
                <a:lnTo>
                  <a:pt x="652" y="2666"/>
                </a:lnTo>
                <a:lnTo>
                  <a:pt x="637" y="2658"/>
                </a:lnTo>
                <a:lnTo>
                  <a:pt x="623" y="2650"/>
                </a:lnTo>
                <a:lnTo>
                  <a:pt x="609" y="2640"/>
                </a:lnTo>
                <a:lnTo>
                  <a:pt x="598" y="2630"/>
                </a:lnTo>
                <a:lnTo>
                  <a:pt x="587" y="2617"/>
                </a:lnTo>
                <a:lnTo>
                  <a:pt x="576" y="2604"/>
                </a:lnTo>
                <a:lnTo>
                  <a:pt x="568" y="2590"/>
                </a:lnTo>
                <a:lnTo>
                  <a:pt x="561" y="2575"/>
                </a:lnTo>
                <a:lnTo>
                  <a:pt x="555" y="2559"/>
                </a:lnTo>
                <a:lnTo>
                  <a:pt x="551" y="2543"/>
                </a:lnTo>
                <a:lnTo>
                  <a:pt x="549" y="2526"/>
                </a:lnTo>
                <a:lnTo>
                  <a:pt x="548" y="2508"/>
                </a:lnTo>
                <a:lnTo>
                  <a:pt x="548" y="2508"/>
                </a:lnTo>
                <a:lnTo>
                  <a:pt x="549" y="2491"/>
                </a:lnTo>
                <a:lnTo>
                  <a:pt x="551" y="2474"/>
                </a:lnTo>
                <a:lnTo>
                  <a:pt x="555" y="2458"/>
                </a:lnTo>
                <a:lnTo>
                  <a:pt x="561" y="2441"/>
                </a:lnTo>
                <a:lnTo>
                  <a:pt x="568" y="2427"/>
                </a:lnTo>
                <a:lnTo>
                  <a:pt x="576" y="2413"/>
                </a:lnTo>
                <a:lnTo>
                  <a:pt x="587" y="2399"/>
                </a:lnTo>
                <a:lnTo>
                  <a:pt x="598" y="2388"/>
                </a:lnTo>
                <a:lnTo>
                  <a:pt x="609" y="2376"/>
                </a:lnTo>
                <a:lnTo>
                  <a:pt x="623" y="2366"/>
                </a:lnTo>
                <a:lnTo>
                  <a:pt x="637" y="2358"/>
                </a:lnTo>
                <a:lnTo>
                  <a:pt x="652" y="2351"/>
                </a:lnTo>
                <a:lnTo>
                  <a:pt x="668" y="2345"/>
                </a:lnTo>
                <a:lnTo>
                  <a:pt x="684" y="2340"/>
                </a:lnTo>
                <a:lnTo>
                  <a:pt x="701" y="2338"/>
                </a:lnTo>
                <a:lnTo>
                  <a:pt x="718" y="2337"/>
                </a:lnTo>
                <a:lnTo>
                  <a:pt x="718" y="2337"/>
                </a:lnTo>
                <a:lnTo>
                  <a:pt x="736" y="2338"/>
                </a:lnTo>
                <a:lnTo>
                  <a:pt x="752" y="2340"/>
                </a:lnTo>
                <a:lnTo>
                  <a:pt x="769" y="2345"/>
                </a:lnTo>
                <a:lnTo>
                  <a:pt x="785" y="2351"/>
                </a:lnTo>
                <a:lnTo>
                  <a:pt x="800" y="2358"/>
                </a:lnTo>
                <a:lnTo>
                  <a:pt x="814" y="2366"/>
                </a:lnTo>
                <a:lnTo>
                  <a:pt x="828" y="2376"/>
                </a:lnTo>
                <a:lnTo>
                  <a:pt x="839" y="2388"/>
                </a:lnTo>
                <a:lnTo>
                  <a:pt x="850" y="2399"/>
                </a:lnTo>
                <a:lnTo>
                  <a:pt x="861" y="2413"/>
                </a:lnTo>
                <a:lnTo>
                  <a:pt x="869" y="2427"/>
                </a:lnTo>
                <a:lnTo>
                  <a:pt x="876" y="2441"/>
                </a:lnTo>
                <a:lnTo>
                  <a:pt x="882" y="2458"/>
                </a:lnTo>
                <a:lnTo>
                  <a:pt x="886" y="2474"/>
                </a:lnTo>
                <a:lnTo>
                  <a:pt x="888" y="2491"/>
                </a:lnTo>
                <a:lnTo>
                  <a:pt x="889" y="2508"/>
                </a:lnTo>
                <a:lnTo>
                  <a:pt x="889" y="2508"/>
                </a:lnTo>
                <a:lnTo>
                  <a:pt x="888" y="2526"/>
                </a:lnTo>
                <a:lnTo>
                  <a:pt x="886" y="2543"/>
                </a:lnTo>
                <a:lnTo>
                  <a:pt x="882" y="2559"/>
                </a:lnTo>
                <a:lnTo>
                  <a:pt x="876" y="2575"/>
                </a:lnTo>
                <a:lnTo>
                  <a:pt x="869" y="2590"/>
                </a:lnTo>
                <a:lnTo>
                  <a:pt x="861" y="2604"/>
                </a:lnTo>
                <a:lnTo>
                  <a:pt x="850" y="2617"/>
                </a:lnTo>
                <a:lnTo>
                  <a:pt x="839" y="2630"/>
                </a:lnTo>
                <a:lnTo>
                  <a:pt x="828" y="2640"/>
                </a:lnTo>
                <a:lnTo>
                  <a:pt x="814" y="2650"/>
                </a:lnTo>
                <a:lnTo>
                  <a:pt x="800" y="2658"/>
                </a:lnTo>
                <a:lnTo>
                  <a:pt x="785" y="2666"/>
                </a:lnTo>
                <a:lnTo>
                  <a:pt x="769" y="2672"/>
                </a:lnTo>
                <a:lnTo>
                  <a:pt x="752" y="2676"/>
                </a:lnTo>
                <a:lnTo>
                  <a:pt x="736" y="2678"/>
                </a:lnTo>
                <a:lnTo>
                  <a:pt x="718" y="2679"/>
                </a:lnTo>
                <a:lnTo>
                  <a:pt x="718" y="2679"/>
                </a:lnTo>
                <a:close/>
              </a:path>
            </a:pathLst>
          </a:custGeom>
          <a:solidFill>
            <a:srgbClr val="6C6C6C"/>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193" name="Google Shape;193;p15" descr="Flussdiagrammsymbol"/>
          <p:cNvSpPr/>
          <p:nvPr/>
        </p:nvSpPr>
        <p:spPr>
          <a:xfrm>
            <a:off x="343930" y="2518662"/>
            <a:ext cx="941787" cy="597062"/>
          </a:xfrm>
          <a:custGeom>
            <a:avLst/>
            <a:gdLst/>
            <a:ahLst/>
            <a:cxnLst/>
            <a:rect l="l" t="t" r="r" b="b"/>
            <a:pathLst>
              <a:path w="3344" h="2120" extrusionOk="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rgbClr val="46641D"/>
          </a:solidFill>
          <a:ln>
            <a:noFill/>
          </a:ln>
        </p:spPr>
        <p:txBody>
          <a:bodyPr spcFirstLastPara="1" wrap="square" lIns="0" tIns="18275" rIns="0" bIns="18275" anchor="ctr" anchorCtr="1">
            <a:noAutofit/>
          </a:bodyPr>
          <a:lstStyle/>
          <a:p>
            <a:pPr marL="0" marR="0" lvl="0" indent="0" algn="ctr" rtl="0">
              <a:lnSpc>
                <a:spcPct val="85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Leer">
  <p:cSld name="2_Leer">
    <p:spTree>
      <p:nvGrpSpPr>
        <p:cNvPr id="1" name="Shape 194"/>
        <p:cNvGrpSpPr/>
        <p:nvPr/>
      </p:nvGrpSpPr>
      <p:grpSpPr>
        <a:xfrm>
          <a:off x="0" y="0"/>
          <a:ext cx="0" cy="0"/>
          <a:chOff x="0" y="0"/>
          <a:chExt cx="0" cy="0"/>
        </a:xfrm>
      </p:grpSpPr>
      <p:grpSp>
        <p:nvGrpSpPr>
          <p:cNvPr id="195" name="Google Shape;195;p16"/>
          <p:cNvGrpSpPr/>
          <p:nvPr/>
        </p:nvGrpSpPr>
        <p:grpSpPr>
          <a:xfrm>
            <a:off x="914401" y="381000"/>
            <a:ext cx="10286999" cy="5898494"/>
            <a:chOff x="914401" y="381000"/>
            <a:chExt cx="10286999" cy="5898494"/>
          </a:xfrm>
        </p:grpSpPr>
        <p:sp>
          <p:nvSpPr>
            <p:cNvPr id="196" name="Google Shape;196;p16"/>
            <p:cNvSpPr/>
            <p:nvPr/>
          </p:nvSpPr>
          <p:spPr>
            <a:xfrm>
              <a:off x="9779656" y="381000"/>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8DC63F"/>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7" name="Google Shape;197;p16"/>
            <p:cNvSpPr/>
            <p:nvPr/>
          </p:nvSpPr>
          <p:spPr>
            <a:xfrm>
              <a:off x="6701157" y="381000"/>
              <a:ext cx="3200400" cy="1013737"/>
            </a:xfrm>
            <a:prstGeom prst="rect">
              <a:avLst/>
            </a:prstGeom>
            <a:solidFill>
              <a:srgbClr val="A2A2A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8" name="Google Shape;198;p16"/>
            <p:cNvSpPr/>
            <p:nvPr/>
          </p:nvSpPr>
          <p:spPr>
            <a:xfrm>
              <a:off x="3581400" y="381000"/>
              <a:ext cx="3200400" cy="1013737"/>
            </a:xfrm>
            <a:prstGeom prst="rect">
              <a:avLst/>
            </a:prstGeom>
            <a:solidFill>
              <a:srgbClr val="034EA8"/>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9" name="Google Shape;199;p16"/>
            <p:cNvSpPr/>
            <p:nvPr/>
          </p:nvSpPr>
          <p:spPr>
            <a:xfrm rot="10800000" flipH="1">
              <a:off x="9779656" y="1700886"/>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A5A5A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0" name="Google Shape;200;p16"/>
            <p:cNvSpPr/>
            <p:nvPr/>
          </p:nvSpPr>
          <p:spPr>
            <a:xfrm>
              <a:off x="7543800" y="2009108"/>
              <a:ext cx="2286000" cy="1013737"/>
            </a:xfrm>
            <a:prstGeom prst="rect">
              <a:avLst/>
            </a:prstGeom>
            <a:solidFill>
              <a:srgbClr val="8DC63F"/>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1" name="Google Shape;201;p16"/>
            <p:cNvSpPr/>
            <p:nvPr/>
          </p:nvSpPr>
          <p:spPr>
            <a:xfrm>
              <a:off x="4572000" y="2009108"/>
              <a:ext cx="2971800" cy="1013737"/>
            </a:xfrm>
            <a:prstGeom prst="rect">
              <a:avLst/>
            </a:prstGeom>
            <a:solidFill>
              <a:srgbClr val="034EA8"/>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2" name="Google Shape;202;p16"/>
            <p:cNvSpPr/>
            <p:nvPr/>
          </p:nvSpPr>
          <p:spPr>
            <a:xfrm>
              <a:off x="2286000" y="2009108"/>
              <a:ext cx="2286000" cy="1013737"/>
            </a:xfrm>
            <a:prstGeom prst="rect">
              <a:avLst/>
            </a:prstGeom>
            <a:solidFill>
              <a:srgbClr val="9499FE"/>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3" name="Google Shape;203;p16"/>
            <p:cNvSpPr/>
            <p:nvPr/>
          </p:nvSpPr>
          <p:spPr>
            <a:xfrm rot="10800000">
              <a:off x="914401" y="3328995"/>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A2A2A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4" name="Google Shape;204;p16"/>
            <p:cNvSpPr/>
            <p:nvPr/>
          </p:nvSpPr>
          <p:spPr>
            <a:xfrm flipH="1">
              <a:off x="914401" y="2009108"/>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034EA8"/>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5" name="Google Shape;205;p16"/>
            <p:cNvSpPr/>
            <p:nvPr/>
          </p:nvSpPr>
          <p:spPr>
            <a:xfrm>
              <a:off x="4572000" y="3637217"/>
              <a:ext cx="2971800" cy="1013737"/>
            </a:xfrm>
            <a:prstGeom prst="rect">
              <a:avLst/>
            </a:prstGeom>
            <a:solidFill>
              <a:srgbClr val="A5A5A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6" name="Google Shape;206;p16"/>
            <p:cNvSpPr/>
            <p:nvPr/>
          </p:nvSpPr>
          <p:spPr>
            <a:xfrm>
              <a:off x="2286000" y="3637217"/>
              <a:ext cx="2286000" cy="1013737"/>
            </a:xfrm>
            <a:prstGeom prst="rect">
              <a:avLst/>
            </a:prstGeom>
            <a:solidFill>
              <a:srgbClr val="8DC63F"/>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7" name="Google Shape;207;p16"/>
            <p:cNvSpPr/>
            <p:nvPr/>
          </p:nvSpPr>
          <p:spPr>
            <a:xfrm>
              <a:off x="7543800" y="3637217"/>
              <a:ext cx="2286000" cy="1013737"/>
            </a:xfrm>
            <a:prstGeom prst="rect">
              <a:avLst/>
            </a:prstGeom>
            <a:solidFill>
              <a:srgbClr val="9499FE"/>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8" name="Google Shape;208;p16"/>
            <p:cNvSpPr/>
            <p:nvPr/>
          </p:nvSpPr>
          <p:spPr>
            <a:xfrm>
              <a:off x="1001345" y="381000"/>
              <a:ext cx="2585088" cy="1014062"/>
            </a:xfrm>
            <a:custGeom>
              <a:avLst/>
              <a:gdLst/>
              <a:ahLst/>
              <a:cxnLst/>
              <a:rect l="l" t="t" r="r" b="b"/>
              <a:pathLst>
                <a:path w="9552" h="3748" extrusionOk="0">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rgbClr val="A5A5A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9" name="Google Shape;209;p16"/>
            <p:cNvSpPr/>
            <p:nvPr/>
          </p:nvSpPr>
          <p:spPr>
            <a:xfrm>
              <a:off x="9779656" y="3637423"/>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034EA8"/>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0" name="Google Shape;210;p16"/>
            <p:cNvSpPr/>
            <p:nvPr/>
          </p:nvSpPr>
          <p:spPr>
            <a:xfrm rot="10800000" flipH="1">
              <a:off x="9779656" y="4957309"/>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8DC63F"/>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1" name="Google Shape;211;p16"/>
            <p:cNvSpPr/>
            <p:nvPr/>
          </p:nvSpPr>
          <p:spPr>
            <a:xfrm>
              <a:off x="6701157" y="5265531"/>
              <a:ext cx="3200400" cy="1013737"/>
            </a:xfrm>
            <a:prstGeom prst="rect">
              <a:avLst/>
            </a:prstGeom>
            <a:solidFill>
              <a:srgbClr val="034EA8"/>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2" name="Google Shape;212;p16"/>
            <p:cNvSpPr/>
            <p:nvPr/>
          </p:nvSpPr>
          <p:spPr>
            <a:xfrm>
              <a:off x="3581400" y="5265531"/>
              <a:ext cx="3200400" cy="1013737"/>
            </a:xfrm>
            <a:prstGeom prst="rect">
              <a:avLst/>
            </a:prstGeom>
            <a:solidFill>
              <a:srgbClr val="A2A2A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3" name="Google Shape;213;p16"/>
            <p:cNvSpPr/>
            <p:nvPr/>
          </p:nvSpPr>
          <p:spPr>
            <a:xfrm>
              <a:off x="1001345" y="5265325"/>
              <a:ext cx="2585088" cy="1014062"/>
            </a:xfrm>
            <a:custGeom>
              <a:avLst/>
              <a:gdLst/>
              <a:ahLst/>
              <a:cxnLst/>
              <a:rect l="l" t="t" r="r" b="b"/>
              <a:pathLst>
                <a:path w="9552" h="3748" extrusionOk="0">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rgbClr val="A5A5A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4" name="Google Shape;214;p16"/>
            <p:cNvSpPr/>
            <p:nvPr/>
          </p:nvSpPr>
          <p:spPr>
            <a:xfrm>
              <a:off x="6749285" y="381000"/>
              <a:ext cx="3200400" cy="1013737"/>
            </a:xfrm>
            <a:prstGeom prst="rect">
              <a:avLst/>
            </a:prstGeom>
            <a:solidFill>
              <a:srgbClr val="FFF200"/>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5" name="Google Shape;215;p16"/>
            <p:cNvSpPr/>
            <p:nvPr/>
          </p:nvSpPr>
          <p:spPr>
            <a:xfrm rot="10800000">
              <a:off x="962529" y="3328995"/>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FFF200"/>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6" name="Google Shape;216;p16"/>
            <p:cNvSpPr/>
            <p:nvPr/>
          </p:nvSpPr>
          <p:spPr>
            <a:xfrm>
              <a:off x="3629528" y="5265531"/>
              <a:ext cx="3200400" cy="1013737"/>
            </a:xfrm>
            <a:prstGeom prst="rect">
              <a:avLst/>
            </a:prstGeom>
            <a:solidFill>
              <a:srgbClr val="FFF200"/>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217" name="Google Shape;217;p16"/>
          <p:cNvSpPr txBox="1">
            <a:spLocks noGrp="1"/>
          </p:cNvSpPr>
          <p:nvPr>
            <p:ph type="body" idx="1"/>
          </p:nvPr>
        </p:nvSpPr>
        <p:spPr>
          <a:xfrm>
            <a:off x="1977148" y="455678"/>
            <a:ext cx="1532496" cy="24722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16"/>
          <p:cNvSpPr txBox="1">
            <a:spLocks noGrp="1"/>
          </p:cNvSpPr>
          <p:nvPr>
            <p:ph type="body" idx="2"/>
          </p:nvPr>
        </p:nvSpPr>
        <p:spPr>
          <a:xfrm>
            <a:off x="1981200" y="703540"/>
            <a:ext cx="1528444"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16"/>
          <p:cNvSpPr txBox="1">
            <a:spLocks noGrp="1"/>
          </p:cNvSpPr>
          <p:nvPr>
            <p:ph type="body" idx="3"/>
          </p:nvPr>
        </p:nvSpPr>
        <p:spPr>
          <a:xfrm>
            <a:off x="3787475" y="45567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16"/>
          <p:cNvSpPr txBox="1">
            <a:spLocks noGrp="1"/>
          </p:cNvSpPr>
          <p:nvPr>
            <p:ph type="body" idx="4"/>
          </p:nvPr>
        </p:nvSpPr>
        <p:spPr>
          <a:xfrm>
            <a:off x="3791527" y="703540"/>
            <a:ext cx="2800166"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16"/>
          <p:cNvSpPr txBox="1">
            <a:spLocks noGrp="1"/>
          </p:cNvSpPr>
          <p:nvPr>
            <p:ph type="body" idx="5"/>
          </p:nvPr>
        </p:nvSpPr>
        <p:spPr>
          <a:xfrm>
            <a:off x="6937075" y="45567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16"/>
          <p:cNvSpPr txBox="1">
            <a:spLocks noGrp="1"/>
          </p:cNvSpPr>
          <p:nvPr>
            <p:ph type="body" idx="6"/>
          </p:nvPr>
        </p:nvSpPr>
        <p:spPr>
          <a:xfrm>
            <a:off x="6941126" y="703540"/>
            <a:ext cx="2796115"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SzPts val="1400"/>
              <a:buFont typeface="Arial"/>
              <a:buChar char="•"/>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16"/>
          <p:cNvSpPr txBox="1">
            <a:spLocks noGrp="1"/>
          </p:cNvSpPr>
          <p:nvPr>
            <p:ph type="body" idx="7"/>
          </p:nvPr>
        </p:nvSpPr>
        <p:spPr>
          <a:xfrm>
            <a:off x="10014963" y="738933"/>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16"/>
          <p:cNvSpPr txBox="1">
            <a:spLocks noGrp="1"/>
          </p:cNvSpPr>
          <p:nvPr>
            <p:ph type="body" idx="8"/>
          </p:nvPr>
        </p:nvSpPr>
        <p:spPr>
          <a:xfrm>
            <a:off x="10019015" y="986795"/>
            <a:ext cx="99383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16"/>
          <p:cNvSpPr txBox="1">
            <a:spLocks noGrp="1"/>
          </p:cNvSpPr>
          <p:nvPr>
            <p:ph type="body" idx="9"/>
          </p:nvPr>
        </p:nvSpPr>
        <p:spPr>
          <a:xfrm>
            <a:off x="9979947" y="1782845"/>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16"/>
          <p:cNvSpPr txBox="1">
            <a:spLocks noGrp="1"/>
          </p:cNvSpPr>
          <p:nvPr>
            <p:ph type="body" idx="13"/>
          </p:nvPr>
        </p:nvSpPr>
        <p:spPr>
          <a:xfrm>
            <a:off x="9983999" y="2030707"/>
            <a:ext cx="99383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16"/>
          <p:cNvSpPr txBox="1">
            <a:spLocks noGrp="1"/>
          </p:cNvSpPr>
          <p:nvPr>
            <p:ph type="body" idx="14"/>
          </p:nvPr>
        </p:nvSpPr>
        <p:spPr>
          <a:xfrm>
            <a:off x="7616943" y="2078738"/>
            <a:ext cx="2112677"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16"/>
          <p:cNvSpPr txBox="1">
            <a:spLocks noGrp="1"/>
          </p:cNvSpPr>
          <p:nvPr>
            <p:ph type="body" idx="15"/>
          </p:nvPr>
        </p:nvSpPr>
        <p:spPr>
          <a:xfrm>
            <a:off x="7620000" y="2326600"/>
            <a:ext cx="2109621"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SzPts val="1400"/>
              <a:buFont typeface="Arial"/>
              <a:buChar char="•"/>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6"/>
          <p:cNvSpPr txBox="1">
            <a:spLocks noGrp="1"/>
          </p:cNvSpPr>
          <p:nvPr>
            <p:ph type="body" idx="16"/>
          </p:nvPr>
        </p:nvSpPr>
        <p:spPr>
          <a:xfrm>
            <a:off x="5067674" y="2078738"/>
            <a:ext cx="2337641"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6"/>
          <p:cNvSpPr txBox="1">
            <a:spLocks noGrp="1"/>
          </p:cNvSpPr>
          <p:nvPr>
            <p:ph type="body" idx="17"/>
          </p:nvPr>
        </p:nvSpPr>
        <p:spPr>
          <a:xfrm>
            <a:off x="5071726" y="2326600"/>
            <a:ext cx="2337641"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16"/>
          <p:cNvSpPr txBox="1">
            <a:spLocks noGrp="1"/>
          </p:cNvSpPr>
          <p:nvPr>
            <p:ph type="body" idx="18"/>
          </p:nvPr>
        </p:nvSpPr>
        <p:spPr>
          <a:xfrm>
            <a:off x="2406244" y="2078738"/>
            <a:ext cx="208953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16"/>
          <p:cNvSpPr txBox="1">
            <a:spLocks noGrp="1"/>
          </p:cNvSpPr>
          <p:nvPr>
            <p:ph type="body" idx="19"/>
          </p:nvPr>
        </p:nvSpPr>
        <p:spPr>
          <a:xfrm>
            <a:off x="2409287" y="2326600"/>
            <a:ext cx="208651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SzPts val="1400"/>
              <a:buFont typeface="Arial"/>
              <a:buChar char="•"/>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16"/>
          <p:cNvSpPr txBox="1">
            <a:spLocks noGrp="1"/>
          </p:cNvSpPr>
          <p:nvPr>
            <p:ph type="body" idx="20"/>
          </p:nvPr>
        </p:nvSpPr>
        <p:spPr>
          <a:xfrm>
            <a:off x="1178804" y="2294000"/>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16"/>
          <p:cNvSpPr txBox="1">
            <a:spLocks noGrp="1"/>
          </p:cNvSpPr>
          <p:nvPr>
            <p:ph type="body" idx="21"/>
          </p:nvPr>
        </p:nvSpPr>
        <p:spPr>
          <a:xfrm>
            <a:off x="1182856" y="2541862"/>
            <a:ext cx="99383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16"/>
          <p:cNvSpPr txBox="1">
            <a:spLocks noGrp="1"/>
          </p:cNvSpPr>
          <p:nvPr>
            <p:ph type="body" idx="22"/>
          </p:nvPr>
        </p:nvSpPr>
        <p:spPr>
          <a:xfrm>
            <a:off x="1140294" y="3440159"/>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16"/>
          <p:cNvSpPr txBox="1">
            <a:spLocks noGrp="1"/>
          </p:cNvSpPr>
          <p:nvPr>
            <p:ph type="body" idx="23"/>
          </p:nvPr>
        </p:nvSpPr>
        <p:spPr>
          <a:xfrm>
            <a:off x="1144346" y="3688021"/>
            <a:ext cx="99383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7" name="Google Shape;237;p16"/>
          <p:cNvSpPr txBox="1">
            <a:spLocks noGrp="1"/>
          </p:cNvSpPr>
          <p:nvPr>
            <p:ph type="body" idx="24"/>
          </p:nvPr>
        </p:nvSpPr>
        <p:spPr>
          <a:xfrm>
            <a:off x="5071726" y="3709418"/>
            <a:ext cx="1870430"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16"/>
          <p:cNvSpPr txBox="1">
            <a:spLocks noGrp="1"/>
          </p:cNvSpPr>
          <p:nvPr>
            <p:ph type="body" idx="25"/>
          </p:nvPr>
        </p:nvSpPr>
        <p:spPr>
          <a:xfrm>
            <a:off x="5075778" y="3957280"/>
            <a:ext cx="1870430"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16"/>
          <p:cNvSpPr txBox="1">
            <a:spLocks noGrp="1"/>
          </p:cNvSpPr>
          <p:nvPr>
            <p:ph type="body" idx="26"/>
          </p:nvPr>
        </p:nvSpPr>
        <p:spPr>
          <a:xfrm>
            <a:off x="2412345" y="3709418"/>
            <a:ext cx="1998777"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16"/>
          <p:cNvSpPr txBox="1">
            <a:spLocks noGrp="1"/>
          </p:cNvSpPr>
          <p:nvPr>
            <p:ph type="body" idx="27"/>
          </p:nvPr>
        </p:nvSpPr>
        <p:spPr>
          <a:xfrm>
            <a:off x="2416397" y="3957280"/>
            <a:ext cx="1998777"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16"/>
          <p:cNvSpPr txBox="1">
            <a:spLocks noGrp="1"/>
          </p:cNvSpPr>
          <p:nvPr>
            <p:ph type="body" idx="28"/>
          </p:nvPr>
        </p:nvSpPr>
        <p:spPr>
          <a:xfrm>
            <a:off x="7647285" y="3709418"/>
            <a:ext cx="1998777"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6"/>
          <p:cNvSpPr txBox="1">
            <a:spLocks noGrp="1"/>
          </p:cNvSpPr>
          <p:nvPr>
            <p:ph type="body" idx="29"/>
          </p:nvPr>
        </p:nvSpPr>
        <p:spPr>
          <a:xfrm>
            <a:off x="7651337" y="3957280"/>
            <a:ext cx="1998777"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16"/>
          <p:cNvSpPr txBox="1">
            <a:spLocks noGrp="1"/>
          </p:cNvSpPr>
          <p:nvPr>
            <p:ph type="body" idx="30"/>
          </p:nvPr>
        </p:nvSpPr>
        <p:spPr>
          <a:xfrm>
            <a:off x="9983999" y="4015533"/>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6"/>
          <p:cNvSpPr txBox="1">
            <a:spLocks noGrp="1"/>
          </p:cNvSpPr>
          <p:nvPr>
            <p:ph type="body" idx="31"/>
          </p:nvPr>
        </p:nvSpPr>
        <p:spPr>
          <a:xfrm>
            <a:off x="9988051" y="4263395"/>
            <a:ext cx="99383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6"/>
          <p:cNvSpPr txBox="1">
            <a:spLocks noGrp="1"/>
          </p:cNvSpPr>
          <p:nvPr>
            <p:ph type="body" idx="32"/>
          </p:nvPr>
        </p:nvSpPr>
        <p:spPr>
          <a:xfrm>
            <a:off x="10009974" y="5052440"/>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16"/>
          <p:cNvSpPr txBox="1">
            <a:spLocks noGrp="1"/>
          </p:cNvSpPr>
          <p:nvPr>
            <p:ph type="body" idx="33"/>
          </p:nvPr>
        </p:nvSpPr>
        <p:spPr>
          <a:xfrm>
            <a:off x="10014026" y="5300302"/>
            <a:ext cx="993833"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16"/>
          <p:cNvSpPr txBox="1">
            <a:spLocks noGrp="1"/>
          </p:cNvSpPr>
          <p:nvPr>
            <p:ph type="body" idx="34"/>
          </p:nvPr>
        </p:nvSpPr>
        <p:spPr>
          <a:xfrm>
            <a:off x="3790015" y="534009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16"/>
          <p:cNvSpPr txBox="1">
            <a:spLocks noGrp="1"/>
          </p:cNvSpPr>
          <p:nvPr>
            <p:ph type="body" idx="35"/>
          </p:nvPr>
        </p:nvSpPr>
        <p:spPr>
          <a:xfrm>
            <a:off x="3794066" y="5587960"/>
            <a:ext cx="2796115"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SzPts val="1400"/>
              <a:buFont typeface="Arial"/>
              <a:buChar char="•"/>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16"/>
          <p:cNvSpPr txBox="1">
            <a:spLocks noGrp="1"/>
          </p:cNvSpPr>
          <p:nvPr>
            <p:ph type="body" idx="36"/>
          </p:nvPr>
        </p:nvSpPr>
        <p:spPr>
          <a:xfrm>
            <a:off x="6942155" y="534009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16"/>
          <p:cNvSpPr txBox="1">
            <a:spLocks noGrp="1"/>
          </p:cNvSpPr>
          <p:nvPr>
            <p:ph type="body" idx="37"/>
          </p:nvPr>
        </p:nvSpPr>
        <p:spPr>
          <a:xfrm>
            <a:off x="6946207" y="5587960"/>
            <a:ext cx="2800166"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16"/>
          <p:cNvSpPr txBox="1">
            <a:spLocks noGrp="1"/>
          </p:cNvSpPr>
          <p:nvPr>
            <p:ph type="body" idx="38"/>
          </p:nvPr>
        </p:nvSpPr>
        <p:spPr>
          <a:xfrm>
            <a:off x="1977148" y="5340098"/>
            <a:ext cx="1532496" cy="24722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800"/>
              <a:buNone/>
              <a:defRPr sz="1800" b="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800"/>
              <a:buNone/>
              <a:defRPr/>
            </a:lvl2pPr>
            <a:lvl3pPr marL="1371600" lvl="2" indent="-228600" algn="l">
              <a:lnSpc>
                <a:spcPct val="90000"/>
              </a:lnSpc>
              <a:spcBef>
                <a:spcPts val="500"/>
              </a:spcBef>
              <a:spcAft>
                <a:spcPts val="0"/>
              </a:spcAft>
              <a:buSzPts val="24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16"/>
          <p:cNvSpPr txBox="1">
            <a:spLocks noGrp="1"/>
          </p:cNvSpPr>
          <p:nvPr>
            <p:ph type="body" idx="39"/>
          </p:nvPr>
        </p:nvSpPr>
        <p:spPr>
          <a:xfrm>
            <a:off x="1981200" y="5587960"/>
            <a:ext cx="1528444" cy="613405"/>
          </a:xfrm>
          <a:prstGeom prst="rect">
            <a:avLst/>
          </a:prstGeom>
          <a:noFill/>
          <a:ln>
            <a:noFill/>
          </a:ln>
          <a:effectLst>
            <a:outerShdw blurRad="63500" dist="38100" dir="2700000" algn="tl" rotWithShape="0">
              <a:srgbClr val="000000">
                <a:alpha val="49411"/>
              </a:srgbClr>
            </a:outerShdw>
          </a:effectLst>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400"/>
              <a:buNone/>
              <a:defRPr sz="1400">
                <a:solidFill>
                  <a:schemeClr val="lt1"/>
                </a:solidFill>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400"/>
              <a:buNone/>
              <a:defRPr sz="1400"/>
            </a:lvl3pPr>
            <a:lvl4pPr marL="1828800" lvl="3" indent="-228600" algn="l">
              <a:lnSpc>
                <a:spcPct val="90000"/>
              </a:lnSpc>
              <a:spcBef>
                <a:spcPts val="500"/>
              </a:spcBef>
              <a:spcAft>
                <a:spcPts val="0"/>
              </a:spcAft>
              <a:buSzPts val="1400"/>
              <a:buNone/>
              <a:defRPr sz="1400"/>
            </a:lvl4pPr>
            <a:lvl5pPr marL="2286000" lvl="4" indent="-228600" algn="l">
              <a:lnSpc>
                <a:spcPct val="90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Leer">
  <p:cSld name="3_Leer">
    <p:spTree>
      <p:nvGrpSpPr>
        <p:cNvPr id="1" name="Shape 253"/>
        <p:cNvGrpSpPr/>
        <p:nvPr/>
      </p:nvGrpSpPr>
      <p:grpSpPr>
        <a:xfrm>
          <a:off x="0" y="0"/>
          <a:ext cx="0" cy="0"/>
          <a:chOff x="0" y="0"/>
          <a:chExt cx="0" cy="0"/>
        </a:xfrm>
      </p:grpSpPr>
      <p:sp>
        <p:nvSpPr>
          <p:cNvPr id="254" name="Google Shape;254;p17"/>
          <p:cNvSpPr/>
          <p:nvPr/>
        </p:nvSpPr>
        <p:spPr>
          <a:xfrm>
            <a:off x="0" y="5867400"/>
            <a:ext cx="12192000" cy="571500"/>
          </a:xfrm>
          <a:prstGeom prst="rect">
            <a:avLst/>
          </a:prstGeom>
          <a:gradFill>
            <a:gsLst>
              <a:gs pos="0">
                <a:srgbClr val="D8D8D8"/>
              </a:gs>
              <a:gs pos="100000">
                <a:schemeClr val="lt1"/>
              </a:gs>
            </a:gsLst>
            <a:lin ang="162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55" name="Google Shape;255;p17"/>
          <p:cNvCxnSpPr/>
          <p:nvPr/>
        </p:nvCxnSpPr>
        <p:spPr>
          <a:xfrm>
            <a:off x="6096000" y="3124200"/>
            <a:ext cx="1056" cy="1056"/>
          </a:xfrm>
          <a:prstGeom prst="straightConnector1">
            <a:avLst/>
          </a:prstGeom>
          <a:gradFill>
            <a:gsLst>
              <a:gs pos="0">
                <a:srgbClr val="A33537"/>
              </a:gs>
              <a:gs pos="100000">
                <a:srgbClr val="8F2527"/>
              </a:gs>
            </a:gsLst>
            <a:lin ang="5400000" scaled="0"/>
          </a:gradFill>
          <a:ln w="28575" cap="flat" cmpd="sng">
            <a:solidFill>
              <a:srgbClr val="FFFEFB"/>
            </a:solidFill>
            <a:prstDash val="solid"/>
            <a:miter lim="800000"/>
            <a:headEnd type="none" w="sm" len="sm"/>
            <a:tailEnd type="none" w="sm" len="sm"/>
          </a:ln>
        </p:spPr>
      </p:cxnSp>
      <p:cxnSp>
        <p:nvCxnSpPr>
          <p:cNvPr id="256" name="Google Shape;256;p17"/>
          <p:cNvCxnSpPr/>
          <p:nvPr/>
        </p:nvCxnSpPr>
        <p:spPr>
          <a:xfrm>
            <a:off x="6096000" y="3124200"/>
            <a:ext cx="1056" cy="1056"/>
          </a:xfrm>
          <a:prstGeom prst="straightConnector1">
            <a:avLst/>
          </a:prstGeom>
          <a:gradFill>
            <a:gsLst>
              <a:gs pos="0">
                <a:srgbClr val="A33537"/>
              </a:gs>
              <a:gs pos="100000">
                <a:srgbClr val="8F2527"/>
              </a:gs>
            </a:gsLst>
            <a:lin ang="5400000" scaled="0"/>
          </a:gradFill>
          <a:ln w="28575" cap="flat" cmpd="sng">
            <a:solidFill>
              <a:srgbClr val="FFFEFB"/>
            </a:solidFill>
            <a:prstDash val="solid"/>
            <a:miter lim="800000"/>
            <a:headEnd type="none" w="sm" len="sm"/>
            <a:tailEnd type="none" w="sm" len="sm"/>
          </a:ln>
        </p:spPr>
      </p:cxnSp>
      <p:cxnSp>
        <p:nvCxnSpPr>
          <p:cNvPr id="257" name="Google Shape;257;p17"/>
          <p:cNvCxnSpPr/>
          <p:nvPr/>
        </p:nvCxnSpPr>
        <p:spPr>
          <a:xfrm>
            <a:off x="6096000" y="3124200"/>
            <a:ext cx="1056" cy="1056"/>
          </a:xfrm>
          <a:prstGeom prst="straightConnector1">
            <a:avLst/>
          </a:prstGeom>
          <a:gradFill>
            <a:gsLst>
              <a:gs pos="0">
                <a:srgbClr val="A33537"/>
              </a:gs>
              <a:gs pos="100000">
                <a:srgbClr val="8F2527"/>
              </a:gs>
            </a:gsLst>
            <a:lin ang="5400000" scaled="0"/>
          </a:gradFill>
          <a:ln w="28575" cap="flat" cmpd="sng">
            <a:solidFill>
              <a:srgbClr val="FFFEFB"/>
            </a:solidFill>
            <a:prstDash val="solid"/>
            <a:miter lim="800000"/>
            <a:headEnd type="none" w="sm" len="sm"/>
            <a:tailEnd type="none" w="sm" len="sm"/>
          </a:ln>
        </p:spPr>
      </p:cxnSp>
      <p:sp>
        <p:nvSpPr>
          <p:cNvPr id="258" name="Google Shape;258;p17"/>
          <p:cNvSpPr/>
          <p:nvPr/>
        </p:nvSpPr>
        <p:spPr>
          <a:xfrm>
            <a:off x="5088720" y="843566"/>
            <a:ext cx="1007280" cy="2280634"/>
          </a:xfrm>
          <a:custGeom>
            <a:avLst/>
            <a:gdLst/>
            <a:ahLst/>
            <a:cxnLst/>
            <a:rect l="l" t="t" r="r" b="b"/>
            <a:pathLst>
              <a:path w="954" h="2160" extrusionOk="0">
                <a:moveTo>
                  <a:pt x="641" y="566"/>
                </a:moveTo>
                <a:lnTo>
                  <a:pt x="641" y="566"/>
                </a:lnTo>
                <a:lnTo>
                  <a:pt x="598" y="485"/>
                </a:lnTo>
                <a:lnTo>
                  <a:pt x="598" y="485"/>
                </a:lnTo>
                <a:lnTo>
                  <a:pt x="564" y="422"/>
                </a:lnTo>
                <a:lnTo>
                  <a:pt x="526" y="359"/>
                </a:lnTo>
                <a:lnTo>
                  <a:pt x="526" y="359"/>
                </a:lnTo>
                <a:lnTo>
                  <a:pt x="488" y="297"/>
                </a:lnTo>
                <a:lnTo>
                  <a:pt x="446" y="236"/>
                </a:lnTo>
                <a:lnTo>
                  <a:pt x="446" y="236"/>
                </a:lnTo>
                <a:lnTo>
                  <a:pt x="402" y="176"/>
                </a:lnTo>
                <a:lnTo>
                  <a:pt x="356" y="116"/>
                </a:lnTo>
                <a:lnTo>
                  <a:pt x="356" y="116"/>
                </a:lnTo>
                <a:lnTo>
                  <a:pt x="332" y="86"/>
                </a:lnTo>
                <a:lnTo>
                  <a:pt x="306" y="57"/>
                </a:lnTo>
                <a:lnTo>
                  <a:pt x="281" y="29"/>
                </a:lnTo>
                <a:lnTo>
                  <a:pt x="252" y="0"/>
                </a:lnTo>
                <a:lnTo>
                  <a:pt x="252" y="0"/>
                </a:lnTo>
                <a:lnTo>
                  <a:pt x="246" y="40"/>
                </a:lnTo>
                <a:lnTo>
                  <a:pt x="242" y="79"/>
                </a:lnTo>
                <a:lnTo>
                  <a:pt x="238" y="117"/>
                </a:lnTo>
                <a:lnTo>
                  <a:pt x="236" y="156"/>
                </a:lnTo>
                <a:lnTo>
                  <a:pt x="236" y="156"/>
                </a:lnTo>
                <a:lnTo>
                  <a:pt x="233" y="230"/>
                </a:lnTo>
                <a:lnTo>
                  <a:pt x="233" y="304"/>
                </a:lnTo>
                <a:lnTo>
                  <a:pt x="233" y="304"/>
                </a:lnTo>
                <a:lnTo>
                  <a:pt x="236" y="379"/>
                </a:lnTo>
                <a:lnTo>
                  <a:pt x="241" y="452"/>
                </a:lnTo>
                <a:lnTo>
                  <a:pt x="241" y="452"/>
                </a:lnTo>
                <a:lnTo>
                  <a:pt x="248" y="525"/>
                </a:lnTo>
                <a:lnTo>
                  <a:pt x="258" y="596"/>
                </a:lnTo>
                <a:lnTo>
                  <a:pt x="258" y="596"/>
                </a:lnTo>
                <a:lnTo>
                  <a:pt x="271" y="686"/>
                </a:lnTo>
                <a:lnTo>
                  <a:pt x="271" y="686"/>
                </a:lnTo>
                <a:lnTo>
                  <a:pt x="236" y="703"/>
                </a:lnTo>
                <a:lnTo>
                  <a:pt x="202" y="720"/>
                </a:lnTo>
                <a:lnTo>
                  <a:pt x="168" y="739"/>
                </a:lnTo>
                <a:lnTo>
                  <a:pt x="135" y="759"/>
                </a:lnTo>
                <a:lnTo>
                  <a:pt x="100" y="781"/>
                </a:lnTo>
                <a:lnTo>
                  <a:pt x="68" y="802"/>
                </a:lnTo>
                <a:lnTo>
                  <a:pt x="33" y="825"/>
                </a:lnTo>
                <a:lnTo>
                  <a:pt x="0" y="848"/>
                </a:lnTo>
                <a:lnTo>
                  <a:pt x="954" y="2160"/>
                </a:lnTo>
                <a:lnTo>
                  <a:pt x="954" y="537"/>
                </a:lnTo>
                <a:lnTo>
                  <a:pt x="954" y="537"/>
                </a:lnTo>
                <a:lnTo>
                  <a:pt x="914" y="539"/>
                </a:lnTo>
                <a:lnTo>
                  <a:pt x="872" y="540"/>
                </a:lnTo>
                <a:lnTo>
                  <a:pt x="834" y="542"/>
                </a:lnTo>
                <a:lnTo>
                  <a:pt x="794" y="545"/>
                </a:lnTo>
                <a:lnTo>
                  <a:pt x="755" y="549"/>
                </a:lnTo>
                <a:lnTo>
                  <a:pt x="717" y="553"/>
                </a:lnTo>
                <a:lnTo>
                  <a:pt x="678" y="559"/>
                </a:lnTo>
                <a:lnTo>
                  <a:pt x="641" y="566"/>
                </a:lnTo>
                <a:lnTo>
                  <a:pt x="641" y="566"/>
                </a:lnTo>
                <a:close/>
              </a:path>
            </a:pathLst>
          </a:custGeom>
          <a:solidFill>
            <a:srgbClr val="FFF200"/>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59" name="Google Shape;259;p17"/>
          <p:cNvSpPr/>
          <p:nvPr/>
        </p:nvSpPr>
        <p:spPr>
          <a:xfrm>
            <a:off x="4156406" y="1714642"/>
            <a:ext cx="1939595" cy="1409559"/>
          </a:xfrm>
          <a:custGeom>
            <a:avLst/>
            <a:gdLst/>
            <a:ahLst/>
            <a:cxnLst/>
            <a:rect l="l" t="t" r="r" b="b"/>
            <a:pathLst>
              <a:path w="1837" h="1335" extrusionOk="0">
                <a:moveTo>
                  <a:pt x="1837" y="1335"/>
                </a:moveTo>
                <a:lnTo>
                  <a:pt x="883" y="23"/>
                </a:lnTo>
                <a:lnTo>
                  <a:pt x="883" y="23"/>
                </a:lnTo>
                <a:lnTo>
                  <a:pt x="850" y="47"/>
                </a:lnTo>
                <a:lnTo>
                  <a:pt x="819" y="71"/>
                </a:lnTo>
                <a:lnTo>
                  <a:pt x="788" y="97"/>
                </a:lnTo>
                <a:lnTo>
                  <a:pt x="757" y="123"/>
                </a:lnTo>
                <a:lnTo>
                  <a:pt x="729" y="149"/>
                </a:lnTo>
                <a:lnTo>
                  <a:pt x="700" y="176"/>
                </a:lnTo>
                <a:lnTo>
                  <a:pt x="673" y="203"/>
                </a:lnTo>
                <a:lnTo>
                  <a:pt x="646" y="230"/>
                </a:lnTo>
                <a:lnTo>
                  <a:pt x="646" y="230"/>
                </a:lnTo>
                <a:lnTo>
                  <a:pt x="564" y="189"/>
                </a:lnTo>
                <a:lnTo>
                  <a:pt x="564" y="189"/>
                </a:lnTo>
                <a:lnTo>
                  <a:pt x="499" y="159"/>
                </a:lnTo>
                <a:lnTo>
                  <a:pt x="499" y="159"/>
                </a:lnTo>
                <a:lnTo>
                  <a:pt x="433" y="128"/>
                </a:lnTo>
                <a:lnTo>
                  <a:pt x="433" y="128"/>
                </a:lnTo>
                <a:lnTo>
                  <a:pt x="364" y="101"/>
                </a:lnTo>
                <a:lnTo>
                  <a:pt x="296" y="77"/>
                </a:lnTo>
                <a:lnTo>
                  <a:pt x="296" y="77"/>
                </a:lnTo>
                <a:lnTo>
                  <a:pt x="224" y="53"/>
                </a:lnTo>
                <a:lnTo>
                  <a:pt x="151" y="33"/>
                </a:lnTo>
                <a:lnTo>
                  <a:pt x="151" y="33"/>
                </a:lnTo>
                <a:lnTo>
                  <a:pt x="115" y="23"/>
                </a:lnTo>
                <a:lnTo>
                  <a:pt x="77" y="14"/>
                </a:lnTo>
                <a:lnTo>
                  <a:pt x="38" y="7"/>
                </a:lnTo>
                <a:lnTo>
                  <a:pt x="0" y="0"/>
                </a:lnTo>
                <a:lnTo>
                  <a:pt x="0" y="0"/>
                </a:lnTo>
                <a:lnTo>
                  <a:pt x="17" y="36"/>
                </a:lnTo>
                <a:lnTo>
                  <a:pt x="37" y="70"/>
                </a:lnTo>
                <a:lnTo>
                  <a:pt x="57" y="103"/>
                </a:lnTo>
                <a:lnTo>
                  <a:pt x="77" y="136"/>
                </a:lnTo>
                <a:lnTo>
                  <a:pt x="77" y="136"/>
                </a:lnTo>
                <a:lnTo>
                  <a:pt x="118" y="199"/>
                </a:lnTo>
                <a:lnTo>
                  <a:pt x="163" y="259"/>
                </a:lnTo>
                <a:lnTo>
                  <a:pt x="163" y="259"/>
                </a:lnTo>
                <a:lnTo>
                  <a:pt x="208" y="316"/>
                </a:lnTo>
                <a:lnTo>
                  <a:pt x="256" y="373"/>
                </a:lnTo>
                <a:lnTo>
                  <a:pt x="256" y="373"/>
                </a:lnTo>
                <a:lnTo>
                  <a:pt x="304" y="427"/>
                </a:lnTo>
                <a:lnTo>
                  <a:pt x="304" y="427"/>
                </a:lnTo>
                <a:lnTo>
                  <a:pt x="353" y="480"/>
                </a:lnTo>
                <a:lnTo>
                  <a:pt x="353" y="480"/>
                </a:lnTo>
                <a:lnTo>
                  <a:pt x="417" y="544"/>
                </a:lnTo>
                <a:lnTo>
                  <a:pt x="417" y="544"/>
                </a:lnTo>
                <a:lnTo>
                  <a:pt x="400" y="579"/>
                </a:lnTo>
                <a:lnTo>
                  <a:pt x="383" y="613"/>
                </a:lnTo>
                <a:lnTo>
                  <a:pt x="366" y="649"/>
                </a:lnTo>
                <a:lnTo>
                  <a:pt x="350" y="685"/>
                </a:lnTo>
                <a:lnTo>
                  <a:pt x="336" y="720"/>
                </a:lnTo>
                <a:lnTo>
                  <a:pt x="320" y="757"/>
                </a:lnTo>
                <a:lnTo>
                  <a:pt x="307" y="796"/>
                </a:lnTo>
                <a:lnTo>
                  <a:pt x="294" y="835"/>
                </a:lnTo>
                <a:lnTo>
                  <a:pt x="1837" y="1335"/>
                </a:lnTo>
                <a:close/>
              </a:path>
            </a:pathLst>
          </a:custGeom>
          <a:solidFill>
            <a:srgbClr val="8DC63F"/>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0" name="Google Shape;260;p17"/>
          <p:cNvSpPr/>
          <p:nvPr/>
        </p:nvSpPr>
        <p:spPr>
          <a:xfrm>
            <a:off x="3697111" y="2596275"/>
            <a:ext cx="2398889" cy="1057961"/>
          </a:xfrm>
          <a:custGeom>
            <a:avLst/>
            <a:gdLst/>
            <a:ahLst/>
            <a:cxnLst/>
            <a:rect l="l" t="t" r="r" b="b"/>
            <a:pathLst>
              <a:path w="2272" h="1002" extrusionOk="0">
                <a:moveTo>
                  <a:pt x="2272" y="500"/>
                </a:moveTo>
                <a:lnTo>
                  <a:pt x="729" y="0"/>
                </a:lnTo>
                <a:lnTo>
                  <a:pt x="729" y="0"/>
                </a:lnTo>
                <a:lnTo>
                  <a:pt x="716" y="38"/>
                </a:lnTo>
                <a:lnTo>
                  <a:pt x="706" y="77"/>
                </a:lnTo>
                <a:lnTo>
                  <a:pt x="695" y="115"/>
                </a:lnTo>
                <a:lnTo>
                  <a:pt x="686" y="153"/>
                </a:lnTo>
                <a:lnTo>
                  <a:pt x="678" y="191"/>
                </a:lnTo>
                <a:lnTo>
                  <a:pt x="671" y="230"/>
                </a:lnTo>
                <a:lnTo>
                  <a:pt x="665" y="267"/>
                </a:lnTo>
                <a:lnTo>
                  <a:pt x="659" y="306"/>
                </a:lnTo>
                <a:lnTo>
                  <a:pt x="659" y="306"/>
                </a:lnTo>
                <a:lnTo>
                  <a:pt x="569" y="320"/>
                </a:lnTo>
                <a:lnTo>
                  <a:pt x="569" y="320"/>
                </a:lnTo>
                <a:lnTo>
                  <a:pt x="498" y="334"/>
                </a:lnTo>
                <a:lnTo>
                  <a:pt x="498" y="334"/>
                </a:lnTo>
                <a:lnTo>
                  <a:pt x="426" y="350"/>
                </a:lnTo>
                <a:lnTo>
                  <a:pt x="426" y="350"/>
                </a:lnTo>
                <a:lnTo>
                  <a:pt x="356" y="367"/>
                </a:lnTo>
                <a:lnTo>
                  <a:pt x="285" y="388"/>
                </a:lnTo>
                <a:lnTo>
                  <a:pt x="285" y="388"/>
                </a:lnTo>
                <a:lnTo>
                  <a:pt x="213" y="411"/>
                </a:lnTo>
                <a:lnTo>
                  <a:pt x="143" y="436"/>
                </a:lnTo>
                <a:lnTo>
                  <a:pt x="143" y="436"/>
                </a:lnTo>
                <a:lnTo>
                  <a:pt x="107" y="450"/>
                </a:lnTo>
                <a:lnTo>
                  <a:pt x="71" y="466"/>
                </a:lnTo>
                <a:lnTo>
                  <a:pt x="36" y="483"/>
                </a:lnTo>
                <a:lnTo>
                  <a:pt x="0" y="500"/>
                </a:lnTo>
                <a:lnTo>
                  <a:pt x="0" y="500"/>
                </a:lnTo>
                <a:lnTo>
                  <a:pt x="36" y="519"/>
                </a:lnTo>
                <a:lnTo>
                  <a:pt x="71" y="534"/>
                </a:lnTo>
                <a:lnTo>
                  <a:pt x="107" y="550"/>
                </a:lnTo>
                <a:lnTo>
                  <a:pt x="143" y="564"/>
                </a:lnTo>
                <a:lnTo>
                  <a:pt x="143" y="564"/>
                </a:lnTo>
                <a:lnTo>
                  <a:pt x="213" y="590"/>
                </a:lnTo>
                <a:lnTo>
                  <a:pt x="285" y="613"/>
                </a:lnTo>
                <a:lnTo>
                  <a:pt x="285" y="613"/>
                </a:lnTo>
                <a:lnTo>
                  <a:pt x="356" y="633"/>
                </a:lnTo>
                <a:lnTo>
                  <a:pt x="426" y="652"/>
                </a:lnTo>
                <a:lnTo>
                  <a:pt x="426" y="652"/>
                </a:lnTo>
                <a:lnTo>
                  <a:pt x="498" y="667"/>
                </a:lnTo>
                <a:lnTo>
                  <a:pt x="498" y="667"/>
                </a:lnTo>
                <a:lnTo>
                  <a:pt x="569" y="680"/>
                </a:lnTo>
                <a:lnTo>
                  <a:pt x="569" y="680"/>
                </a:lnTo>
                <a:lnTo>
                  <a:pt x="659" y="696"/>
                </a:lnTo>
                <a:lnTo>
                  <a:pt x="659" y="696"/>
                </a:lnTo>
                <a:lnTo>
                  <a:pt x="665" y="733"/>
                </a:lnTo>
                <a:lnTo>
                  <a:pt x="671" y="772"/>
                </a:lnTo>
                <a:lnTo>
                  <a:pt x="678" y="809"/>
                </a:lnTo>
                <a:lnTo>
                  <a:pt x="686" y="847"/>
                </a:lnTo>
                <a:lnTo>
                  <a:pt x="695" y="886"/>
                </a:lnTo>
                <a:lnTo>
                  <a:pt x="706" y="925"/>
                </a:lnTo>
                <a:lnTo>
                  <a:pt x="716" y="963"/>
                </a:lnTo>
                <a:lnTo>
                  <a:pt x="729" y="1002"/>
                </a:lnTo>
                <a:lnTo>
                  <a:pt x="2272" y="500"/>
                </a:lnTo>
                <a:close/>
              </a:path>
            </a:pathLst>
          </a:custGeom>
          <a:solidFill>
            <a:srgbClr val="8DC63F"/>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1" name="Google Shape;261;p17"/>
          <p:cNvSpPr/>
          <p:nvPr/>
        </p:nvSpPr>
        <p:spPr>
          <a:xfrm>
            <a:off x="4156406" y="3124200"/>
            <a:ext cx="1939595" cy="1409559"/>
          </a:xfrm>
          <a:custGeom>
            <a:avLst/>
            <a:gdLst/>
            <a:ahLst/>
            <a:cxnLst/>
            <a:rect l="l" t="t" r="r" b="b"/>
            <a:pathLst>
              <a:path w="1837" h="1335" extrusionOk="0">
                <a:moveTo>
                  <a:pt x="294" y="502"/>
                </a:moveTo>
                <a:lnTo>
                  <a:pt x="294" y="502"/>
                </a:lnTo>
                <a:lnTo>
                  <a:pt x="307" y="540"/>
                </a:lnTo>
                <a:lnTo>
                  <a:pt x="320" y="578"/>
                </a:lnTo>
                <a:lnTo>
                  <a:pt x="336" y="615"/>
                </a:lnTo>
                <a:lnTo>
                  <a:pt x="350" y="652"/>
                </a:lnTo>
                <a:lnTo>
                  <a:pt x="366" y="688"/>
                </a:lnTo>
                <a:lnTo>
                  <a:pt x="383" y="722"/>
                </a:lnTo>
                <a:lnTo>
                  <a:pt x="400" y="756"/>
                </a:lnTo>
                <a:lnTo>
                  <a:pt x="417" y="791"/>
                </a:lnTo>
                <a:lnTo>
                  <a:pt x="417" y="791"/>
                </a:lnTo>
                <a:lnTo>
                  <a:pt x="353" y="856"/>
                </a:lnTo>
                <a:lnTo>
                  <a:pt x="353" y="856"/>
                </a:lnTo>
                <a:lnTo>
                  <a:pt x="304" y="909"/>
                </a:lnTo>
                <a:lnTo>
                  <a:pt x="304" y="909"/>
                </a:lnTo>
                <a:lnTo>
                  <a:pt x="256" y="963"/>
                </a:lnTo>
                <a:lnTo>
                  <a:pt x="256" y="963"/>
                </a:lnTo>
                <a:lnTo>
                  <a:pt x="208" y="1019"/>
                </a:lnTo>
                <a:lnTo>
                  <a:pt x="163" y="1078"/>
                </a:lnTo>
                <a:lnTo>
                  <a:pt x="163" y="1078"/>
                </a:lnTo>
                <a:lnTo>
                  <a:pt x="118" y="1138"/>
                </a:lnTo>
                <a:lnTo>
                  <a:pt x="77" y="1199"/>
                </a:lnTo>
                <a:lnTo>
                  <a:pt x="77" y="1199"/>
                </a:lnTo>
                <a:lnTo>
                  <a:pt x="57" y="1232"/>
                </a:lnTo>
                <a:lnTo>
                  <a:pt x="37" y="1265"/>
                </a:lnTo>
                <a:lnTo>
                  <a:pt x="17" y="1299"/>
                </a:lnTo>
                <a:lnTo>
                  <a:pt x="0" y="1335"/>
                </a:lnTo>
                <a:lnTo>
                  <a:pt x="0" y="1335"/>
                </a:lnTo>
                <a:lnTo>
                  <a:pt x="38" y="1329"/>
                </a:lnTo>
                <a:lnTo>
                  <a:pt x="77" y="1321"/>
                </a:lnTo>
                <a:lnTo>
                  <a:pt x="115" y="1312"/>
                </a:lnTo>
                <a:lnTo>
                  <a:pt x="151" y="1304"/>
                </a:lnTo>
                <a:lnTo>
                  <a:pt x="151" y="1304"/>
                </a:lnTo>
                <a:lnTo>
                  <a:pt x="224" y="1282"/>
                </a:lnTo>
                <a:lnTo>
                  <a:pt x="296" y="1259"/>
                </a:lnTo>
                <a:lnTo>
                  <a:pt x="296" y="1259"/>
                </a:lnTo>
                <a:lnTo>
                  <a:pt x="364" y="1234"/>
                </a:lnTo>
                <a:lnTo>
                  <a:pt x="433" y="1207"/>
                </a:lnTo>
                <a:lnTo>
                  <a:pt x="433" y="1207"/>
                </a:lnTo>
                <a:lnTo>
                  <a:pt x="499" y="1178"/>
                </a:lnTo>
                <a:lnTo>
                  <a:pt x="499" y="1178"/>
                </a:lnTo>
                <a:lnTo>
                  <a:pt x="564" y="1146"/>
                </a:lnTo>
                <a:lnTo>
                  <a:pt x="564" y="1146"/>
                </a:lnTo>
                <a:lnTo>
                  <a:pt x="646" y="1106"/>
                </a:lnTo>
                <a:lnTo>
                  <a:pt x="646" y="1106"/>
                </a:lnTo>
                <a:lnTo>
                  <a:pt x="673" y="1134"/>
                </a:lnTo>
                <a:lnTo>
                  <a:pt x="700" y="1161"/>
                </a:lnTo>
                <a:lnTo>
                  <a:pt x="729" y="1186"/>
                </a:lnTo>
                <a:lnTo>
                  <a:pt x="757" y="1214"/>
                </a:lnTo>
                <a:lnTo>
                  <a:pt x="788" y="1239"/>
                </a:lnTo>
                <a:lnTo>
                  <a:pt x="819" y="1264"/>
                </a:lnTo>
                <a:lnTo>
                  <a:pt x="850" y="1288"/>
                </a:lnTo>
                <a:lnTo>
                  <a:pt x="883" y="1312"/>
                </a:lnTo>
                <a:lnTo>
                  <a:pt x="1837" y="0"/>
                </a:lnTo>
                <a:lnTo>
                  <a:pt x="294" y="502"/>
                </a:lnTo>
                <a:close/>
              </a:path>
            </a:pathLst>
          </a:custGeom>
          <a:solidFill>
            <a:srgbClr val="9499FE"/>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2" name="Google Shape;262;p17"/>
          <p:cNvSpPr/>
          <p:nvPr/>
        </p:nvSpPr>
        <p:spPr>
          <a:xfrm>
            <a:off x="5088720" y="3124200"/>
            <a:ext cx="1007280" cy="2280634"/>
          </a:xfrm>
          <a:custGeom>
            <a:avLst/>
            <a:gdLst/>
            <a:ahLst/>
            <a:cxnLst/>
            <a:rect l="l" t="t" r="r" b="b"/>
            <a:pathLst>
              <a:path w="954" h="2160" extrusionOk="0">
                <a:moveTo>
                  <a:pt x="954" y="0"/>
                </a:moveTo>
                <a:lnTo>
                  <a:pt x="0" y="1312"/>
                </a:lnTo>
                <a:lnTo>
                  <a:pt x="0" y="1312"/>
                </a:lnTo>
                <a:lnTo>
                  <a:pt x="33" y="1337"/>
                </a:lnTo>
                <a:lnTo>
                  <a:pt x="68" y="1359"/>
                </a:lnTo>
                <a:lnTo>
                  <a:pt x="100" y="1381"/>
                </a:lnTo>
                <a:lnTo>
                  <a:pt x="133" y="1401"/>
                </a:lnTo>
                <a:lnTo>
                  <a:pt x="168" y="1421"/>
                </a:lnTo>
                <a:lnTo>
                  <a:pt x="202" y="1440"/>
                </a:lnTo>
                <a:lnTo>
                  <a:pt x="236" y="1457"/>
                </a:lnTo>
                <a:lnTo>
                  <a:pt x="271" y="1474"/>
                </a:lnTo>
                <a:lnTo>
                  <a:pt x="271" y="1474"/>
                </a:lnTo>
                <a:lnTo>
                  <a:pt x="256" y="1565"/>
                </a:lnTo>
                <a:lnTo>
                  <a:pt x="256" y="1565"/>
                </a:lnTo>
                <a:lnTo>
                  <a:pt x="248" y="1637"/>
                </a:lnTo>
                <a:lnTo>
                  <a:pt x="248" y="1637"/>
                </a:lnTo>
                <a:lnTo>
                  <a:pt x="241" y="1708"/>
                </a:lnTo>
                <a:lnTo>
                  <a:pt x="241" y="1708"/>
                </a:lnTo>
                <a:lnTo>
                  <a:pt x="236" y="1781"/>
                </a:lnTo>
                <a:lnTo>
                  <a:pt x="233" y="1856"/>
                </a:lnTo>
                <a:lnTo>
                  <a:pt x="233" y="1856"/>
                </a:lnTo>
                <a:lnTo>
                  <a:pt x="233" y="1930"/>
                </a:lnTo>
                <a:lnTo>
                  <a:pt x="235" y="2006"/>
                </a:lnTo>
                <a:lnTo>
                  <a:pt x="235" y="2006"/>
                </a:lnTo>
                <a:lnTo>
                  <a:pt x="238" y="2044"/>
                </a:lnTo>
                <a:lnTo>
                  <a:pt x="241" y="2081"/>
                </a:lnTo>
                <a:lnTo>
                  <a:pt x="246" y="2121"/>
                </a:lnTo>
                <a:lnTo>
                  <a:pt x="252" y="2160"/>
                </a:lnTo>
                <a:lnTo>
                  <a:pt x="252" y="2160"/>
                </a:lnTo>
                <a:lnTo>
                  <a:pt x="281" y="2131"/>
                </a:lnTo>
                <a:lnTo>
                  <a:pt x="308" y="2103"/>
                </a:lnTo>
                <a:lnTo>
                  <a:pt x="332" y="2074"/>
                </a:lnTo>
                <a:lnTo>
                  <a:pt x="356" y="2046"/>
                </a:lnTo>
                <a:lnTo>
                  <a:pt x="356" y="2046"/>
                </a:lnTo>
                <a:lnTo>
                  <a:pt x="404" y="1986"/>
                </a:lnTo>
                <a:lnTo>
                  <a:pt x="446" y="1926"/>
                </a:lnTo>
                <a:lnTo>
                  <a:pt x="446" y="1926"/>
                </a:lnTo>
                <a:lnTo>
                  <a:pt x="488" y="1864"/>
                </a:lnTo>
                <a:lnTo>
                  <a:pt x="526" y="1801"/>
                </a:lnTo>
                <a:lnTo>
                  <a:pt x="526" y="1801"/>
                </a:lnTo>
                <a:lnTo>
                  <a:pt x="564" y="1740"/>
                </a:lnTo>
                <a:lnTo>
                  <a:pt x="564" y="1740"/>
                </a:lnTo>
                <a:lnTo>
                  <a:pt x="599" y="1675"/>
                </a:lnTo>
                <a:lnTo>
                  <a:pt x="599" y="1675"/>
                </a:lnTo>
                <a:lnTo>
                  <a:pt x="641" y="1594"/>
                </a:lnTo>
                <a:lnTo>
                  <a:pt x="641" y="1594"/>
                </a:lnTo>
                <a:lnTo>
                  <a:pt x="678" y="1601"/>
                </a:lnTo>
                <a:lnTo>
                  <a:pt x="717" y="1607"/>
                </a:lnTo>
                <a:lnTo>
                  <a:pt x="755" y="1611"/>
                </a:lnTo>
                <a:lnTo>
                  <a:pt x="794" y="1615"/>
                </a:lnTo>
                <a:lnTo>
                  <a:pt x="834" y="1618"/>
                </a:lnTo>
                <a:lnTo>
                  <a:pt x="874" y="1621"/>
                </a:lnTo>
                <a:lnTo>
                  <a:pt x="914" y="1623"/>
                </a:lnTo>
                <a:lnTo>
                  <a:pt x="954" y="1623"/>
                </a:lnTo>
                <a:lnTo>
                  <a:pt x="954" y="0"/>
                </a:lnTo>
                <a:close/>
              </a:path>
            </a:pathLst>
          </a:custGeom>
          <a:solidFill>
            <a:srgbClr val="9499FE"/>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3" name="Google Shape;263;p17"/>
          <p:cNvSpPr/>
          <p:nvPr/>
        </p:nvSpPr>
        <p:spPr>
          <a:xfrm>
            <a:off x="6096000" y="3124200"/>
            <a:ext cx="1007280" cy="2280634"/>
          </a:xfrm>
          <a:custGeom>
            <a:avLst/>
            <a:gdLst/>
            <a:ahLst/>
            <a:cxnLst/>
            <a:rect l="l" t="t" r="r" b="b"/>
            <a:pathLst>
              <a:path w="954" h="2160" extrusionOk="0">
                <a:moveTo>
                  <a:pt x="713" y="1708"/>
                </a:moveTo>
                <a:lnTo>
                  <a:pt x="713" y="1708"/>
                </a:lnTo>
                <a:lnTo>
                  <a:pt x="706" y="1637"/>
                </a:lnTo>
                <a:lnTo>
                  <a:pt x="706" y="1637"/>
                </a:lnTo>
                <a:lnTo>
                  <a:pt x="698" y="1564"/>
                </a:lnTo>
                <a:lnTo>
                  <a:pt x="698" y="1564"/>
                </a:lnTo>
                <a:lnTo>
                  <a:pt x="683" y="1474"/>
                </a:lnTo>
                <a:lnTo>
                  <a:pt x="683" y="1474"/>
                </a:lnTo>
                <a:lnTo>
                  <a:pt x="718" y="1457"/>
                </a:lnTo>
                <a:lnTo>
                  <a:pt x="752" y="1440"/>
                </a:lnTo>
                <a:lnTo>
                  <a:pt x="786" y="1421"/>
                </a:lnTo>
                <a:lnTo>
                  <a:pt x="821" y="1401"/>
                </a:lnTo>
                <a:lnTo>
                  <a:pt x="854" y="1381"/>
                </a:lnTo>
                <a:lnTo>
                  <a:pt x="888" y="1359"/>
                </a:lnTo>
                <a:lnTo>
                  <a:pt x="921" y="1337"/>
                </a:lnTo>
                <a:lnTo>
                  <a:pt x="954" y="1312"/>
                </a:lnTo>
                <a:lnTo>
                  <a:pt x="0" y="0"/>
                </a:lnTo>
                <a:lnTo>
                  <a:pt x="0" y="1623"/>
                </a:lnTo>
                <a:lnTo>
                  <a:pt x="0" y="1623"/>
                </a:lnTo>
                <a:lnTo>
                  <a:pt x="40" y="1623"/>
                </a:lnTo>
                <a:lnTo>
                  <a:pt x="82" y="1621"/>
                </a:lnTo>
                <a:lnTo>
                  <a:pt x="120" y="1618"/>
                </a:lnTo>
                <a:lnTo>
                  <a:pt x="160" y="1615"/>
                </a:lnTo>
                <a:lnTo>
                  <a:pt x="199" y="1611"/>
                </a:lnTo>
                <a:lnTo>
                  <a:pt x="237" y="1607"/>
                </a:lnTo>
                <a:lnTo>
                  <a:pt x="276" y="1601"/>
                </a:lnTo>
                <a:lnTo>
                  <a:pt x="313" y="1594"/>
                </a:lnTo>
                <a:lnTo>
                  <a:pt x="313" y="1594"/>
                </a:lnTo>
                <a:lnTo>
                  <a:pt x="355" y="1675"/>
                </a:lnTo>
                <a:lnTo>
                  <a:pt x="355" y="1675"/>
                </a:lnTo>
                <a:lnTo>
                  <a:pt x="390" y="1740"/>
                </a:lnTo>
                <a:lnTo>
                  <a:pt x="390" y="1740"/>
                </a:lnTo>
                <a:lnTo>
                  <a:pt x="428" y="1801"/>
                </a:lnTo>
                <a:lnTo>
                  <a:pt x="428" y="1801"/>
                </a:lnTo>
                <a:lnTo>
                  <a:pt x="466" y="1864"/>
                </a:lnTo>
                <a:lnTo>
                  <a:pt x="508" y="1926"/>
                </a:lnTo>
                <a:lnTo>
                  <a:pt x="508" y="1926"/>
                </a:lnTo>
                <a:lnTo>
                  <a:pt x="550" y="1986"/>
                </a:lnTo>
                <a:lnTo>
                  <a:pt x="598" y="2046"/>
                </a:lnTo>
                <a:lnTo>
                  <a:pt x="598" y="2046"/>
                </a:lnTo>
                <a:lnTo>
                  <a:pt x="622" y="2074"/>
                </a:lnTo>
                <a:lnTo>
                  <a:pt x="648" y="2103"/>
                </a:lnTo>
                <a:lnTo>
                  <a:pt x="673" y="2131"/>
                </a:lnTo>
                <a:lnTo>
                  <a:pt x="702" y="2160"/>
                </a:lnTo>
                <a:lnTo>
                  <a:pt x="702" y="2160"/>
                </a:lnTo>
                <a:lnTo>
                  <a:pt x="708" y="2121"/>
                </a:lnTo>
                <a:lnTo>
                  <a:pt x="713" y="2081"/>
                </a:lnTo>
                <a:lnTo>
                  <a:pt x="716" y="2044"/>
                </a:lnTo>
                <a:lnTo>
                  <a:pt x="719" y="2006"/>
                </a:lnTo>
                <a:lnTo>
                  <a:pt x="719" y="2006"/>
                </a:lnTo>
                <a:lnTo>
                  <a:pt x="722" y="1930"/>
                </a:lnTo>
                <a:lnTo>
                  <a:pt x="721" y="1856"/>
                </a:lnTo>
                <a:lnTo>
                  <a:pt x="721" y="1856"/>
                </a:lnTo>
                <a:lnTo>
                  <a:pt x="719" y="1781"/>
                </a:lnTo>
                <a:lnTo>
                  <a:pt x="713" y="1708"/>
                </a:lnTo>
                <a:lnTo>
                  <a:pt x="713" y="1708"/>
                </a:lnTo>
                <a:close/>
              </a:path>
            </a:pathLst>
          </a:custGeom>
          <a:solidFill>
            <a:srgbClr val="034EA8"/>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4" name="Google Shape;264;p17"/>
          <p:cNvSpPr/>
          <p:nvPr/>
        </p:nvSpPr>
        <p:spPr>
          <a:xfrm>
            <a:off x="6096000" y="3124200"/>
            <a:ext cx="1939595" cy="1409559"/>
          </a:xfrm>
          <a:custGeom>
            <a:avLst/>
            <a:gdLst/>
            <a:ahLst/>
            <a:cxnLst/>
            <a:rect l="l" t="t" r="r" b="b"/>
            <a:pathLst>
              <a:path w="1837" h="1335" extrusionOk="0">
                <a:moveTo>
                  <a:pt x="1760" y="1199"/>
                </a:moveTo>
                <a:lnTo>
                  <a:pt x="1760" y="1199"/>
                </a:lnTo>
                <a:lnTo>
                  <a:pt x="1719" y="1138"/>
                </a:lnTo>
                <a:lnTo>
                  <a:pt x="1674" y="1078"/>
                </a:lnTo>
                <a:lnTo>
                  <a:pt x="1674" y="1078"/>
                </a:lnTo>
                <a:lnTo>
                  <a:pt x="1629" y="1019"/>
                </a:lnTo>
                <a:lnTo>
                  <a:pt x="1581" y="963"/>
                </a:lnTo>
                <a:lnTo>
                  <a:pt x="1581" y="963"/>
                </a:lnTo>
                <a:lnTo>
                  <a:pt x="1534" y="909"/>
                </a:lnTo>
                <a:lnTo>
                  <a:pt x="1534" y="909"/>
                </a:lnTo>
                <a:lnTo>
                  <a:pt x="1484" y="856"/>
                </a:lnTo>
                <a:lnTo>
                  <a:pt x="1484" y="856"/>
                </a:lnTo>
                <a:lnTo>
                  <a:pt x="1420" y="791"/>
                </a:lnTo>
                <a:lnTo>
                  <a:pt x="1420" y="791"/>
                </a:lnTo>
                <a:lnTo>
                  <a:pt x="1438" y="756"/>
                </a:lnTo>
                <a:lnTo>
                  <a:pt x="1456" y="722"/>
                </a:lnTo>
                <a:lnTo>
                  <a:pt x="1471" y="688"/>
                </a:lnTo>
                <a:lnTo>
                  <a:pt x="1487" y="652"/>
                </a:lnTo>
                <a:lnTo>
                  <a:pt x="1503" y="615"/>
                </a:lnTo>
                <a:lnTo>
                  <a:pt x="1517" y="578"/>
                </a:lnTo>
                <a:lnTo>
                  <a:pt x="1530" y="540"/>
                </a:lnTo>
                <a:lnTo>
                  <a:pt x="1543" y="502"/>
                </a:lnTo>
                <a:lnTo>
                  <a:pt x="0" y="0"/>
                </a:lnTo>
                <a:lnTo>
                  <a:pt x="954" y="1312"/>
                </a:lnTo>
                <a:lnTo>
                  <a:pt x="954" y="1312"/>
                </a:lnTo>
                <a:lnTo>
                  <a:pt x="987" y="1288"/>
                </a:lnTo>
                <a:lnTo>
                  <a:pt x="1018" y="1264"/>
                </a:lnTo>
                <a:lnTo>
                  <a:pt x="1049" y="1239"/>
                </a:lnTo>
                <a:lnTo>
                  <a:pt x="1080" y="1214"/>
                </a:lnTo>
                <a:lnTo>
                  <a:pt x="1108" y="1186"/>
                </a:lnTo>
                <a:lnTo>
                  <a:pt x="1137" y="1161"/>
                </a:lnTo>
                <a:lnTo>
                  <a:pt x="1164" y="1134"/>
                </a:lnTo>
                <a:lnTo>
                  <a:pt x="1191" y="1106"/>
                </a:lnTo>
                <a:lnTo>
                  <a:pt x="1191" y="1106"/>
                </a:lnTo>
                <a:lnTo>
                  <a:pt x="1273" y="1146"/>
                </a:lnTo>
                <a:lnTo>
                  <a:pt x="1273" y="1146"/>
                </a:lnTo>
                <a:lnTo>
                  <a:pt x="1338" y="1178"/>
                </a:lnTo>
                <a:lnTo>
                  <a:pt x="1338" y="1178"/>
                </a:lnTo>
                <a:lnTo>
                  <a:pt x="1404" y="1207"/>
                </a:lnTo>
                <a:lnTo>
                  <a:pt x="1404" y="1207"/>
                </a:lnTo>
                <a:lnTo>
                  <a:pt x="1473" y="1234"/>
                </a:lnTo>
                <a:lnTo>
                  <a:pt x="1541" y="1259"/>
                </a:lnTo>
                <a:lnTo>
                  <a:pt x="1541" y="1259"/>
                </a:lnTo>
                <a:lnTo>
                  <a:pt x="1613" y="1282"/>
                </a:lnTo>
                <a:lnTo>
                  <a:pt x="1686" y="1304"/>
                </a:lnTo>
                <a:lnTo>
                  <a:pt x="1686" y="1304"/>
                </a:lnTo>
                <a:lnTo>
                  <a:pt x="1723" y="1312"/>
                </a:lnTo>
                <a:lnTo>
                  <a:pt x="1760" y="1321"/>
                </a:lnTo>
                <a:lnTo>
                  <a:pt x="1799" y="1329"/>
                </a:lnTo>
                <a:lnTo>
                  <a:pt x="1837" y="1335"/>
                </a:lnTo>
                <a:lnTo>
                  <a:pt x="1837" y="1335"/>
                </a:lnTo>
                <a:lnTo>
                  <a:pt x="1820" y="1299"/>
                </a:lnTo>
                <a:lnTo>
                  <a:pt x="1800" y="1265"/>
                </a:lnTo>
                <a:lnTo>
                  <a:pt x="1782" y="1232"/>
                </a:lnTo>
                <a:lnTo>
                  <a:pt x="1760" y="1199"/>
                </a:lnTo>
                <a:lnTo>
                  <a:pt x="1760" y="1199"/>
                </a:lnTo>
                <a:close/>
              </a:path>
            </a:pathLst>
          </a:custGeom>
          <a:solidFill>
            <a:srgbClr val="034EA8"/>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5" name="Google Shape;265;p17"/>
          <p:cNvSpPr/>
          <p:nvPr/>
        </p:nvSpPr>
        <p:spPr>
          <a:xfrm>
            <a:off x="6096000" y="2596275"/>
            <a:ext cx="2398889" cy="1057961"/>
          </a:xfrm>
          <a:custGeom>
            <a:avLst/>
            <a:gdLst/>
            <a:ahLst/>
            <a:cxnLst/>
            <a:rect l="l" t="t" r="r" b="b"/>
            <a:pathLst>
              <a:path w="2272" h="1002" extrusionOk="0">
                <a:moveTo>
                  <a:pt x="2129" y="437"/>
                </a:moveTo>
                <a:lnTo>
                  <a:pt x="2129" y="437"/>
                </a:lnTo>
                <a:lnTo>
                  <a:pt x="2059" y="411"/>
                </a:lnTo>
                <a:lnTo>
                  <a:pt x="1987" y="388"/>
                </a:lnTo>
                <a:lnTo>
                  <a:pt x="1987" y="388"/>
                </a:lnTo>
                <a:lnTo>
                  <a:pt x="1917" y="367"/>
                </a:lnTo>
                <a:lnTo>
                  <a:pt x="1846" y="350"/>
                </a:lnTo>
                <a:lnTo>
                  <a:pt x="1846" y="350"/>
                </a:lnTo>
                <a:lnTo>
                  <a:pt x="1774" y="334"/>
                </a:lnTo>
                <a:lnTo>
                  <a:pt x="1774" y="334"/>
                </a:lnTo>
                <a:lnTo>
                  <a:pt x="1704" y="320"/>
                </a:lnTo>
                <a:lnTo>
                  <a:pt x="1704" y="320"/>
                </a:lnTo>
                <a:lnTo>
                  <a:pt x="1613" y="306"/>
                </a:lnTo>
                <a:lnTo>
                  <a:pt x="1613" y="306"/>
                </a:lnTo>
                <a:lnTo>
                  <a:pt x="1609" y="267"/>
                </a:lnTo>
                <a:lnTo>
                  <a:pt x="1601" y="230"/>
                </a:lnTo>
                <a:lnTo>
                  <a:pt x="1594" y="191"/>
                </a:lnTo>
                <a:lnTo>
                  <a:pt x="1586" y="153"/>
                </a:lnTo>
                <a:lnTo>
                  <a:pt x="1577" y="115"/>
                </a:lnTo>
                <a:lnTo>
                  <a:pt x="1567" y="77"/>
                </a:lnTo>
                <a:lnTo>
                  <a:pt x="1556" y="38"/>
                </a:lnTo>
                <a:lnTo>
                  <a:pt x="1543" y="0"/>
                </a:lnTo>
                <a:lnTo>
                  <a:pt x="0" y="500"/>
                </a:lnTo>
                <a:lnTo>
                  <a:pt x="1543" y="1002"/>
                </a:lnTo>
                <a:lnTo>
                  <a:pt x="1543" y="1002"/>
                </a:lnTo>
                <a:lnTo>
                  <a:pt x="1556" y="963"/>
                </a:lnTo>
                <a:lnTo>
                  <a:pt x="1567" y="925"/>
                </a:lnTo>
                <a:lnTo>
                  <a:pt x="1577" y="886"/>
                </a:lnTo>
                <a:lnTo>
                  <a:pt x="1586" y="847"/>
                </a:lnTo>
                <a:lnTo>
                  <a:pt x="1594" y="809"/>
                </a:lnTo>
                <a:lnTo>
                  <a:pt x="1601" y="772"/>
                </a:lnTo>
                <a:lnTo>
                  <a:pt x="1609" y="733"/>
                </a:lnTo>
                <a:lnTo>
                  <a:pt x="1613" y="696"/>
                </a:lnTo>
                <a:lnTo>
                  <a:pt x="1613" y="696"/>
                </a:lnTo>
                <a:lnTo>
                  <a:pt x="1704" y="680"/>
                </a:lnTo>
                <a:lnTo>
                  <a:pt x="1704" y="680"/>
                </a:lnTo>
                <a:lnTo>
                  <a:pt x="1774" y="667"/>
                </a:lnTo>
                <a:lnTo>
                  <a:pt x="1774" y="667"/>
                </a:lnTo>
                <a:lnTo>
                  <a:pt x="1846" y="652"/>
                </a:lnTo>
                <a:lnTo>
                  <a:pt x="1846" y="652"/>
                </a:lnTo>
                <a:lnTo>
                  <a:pt x="1917" y="633"/>
                </a:lnTo>
                <a:lnTo>
                  <a:pt x="1987" y="613"/>
                </a:lnTo>
                <a:lnTo>
                  <a:pt x="1987" y="613"/>
                </a:lnTo>
                <a:lnTo>
                  <a:pt x="2059" y="590"/>
                </a:lnTo>
                <a:lnTo>
                  <a:pt x="2129" y="564"/>
                </a:lnTo>
                <a:lnTo>
                  <a:pt x="2129" y="564"/>
                </a:lnTo>
                <a:lnTo>
                  <a:pt x="2165" y="550"/>
                </a:lnTo>
                <a:lnTo>
                  <a:pt x="2201" y="534"/>
                </a:lnTo>
                <a:lnTo>
                  <a:pt x="2236" y="519"/>
                </a:lnTo>
                <a:lnTo>
                  <a:pt x="2272" y="500"/>
                </a:lnTo>
                <a:lnTo>
                  <a:pt x="2272" y="500"/>
                </a:lnTo>
                <a:lnTo>
                  <a:pt x="2236" y="483"/>
                </a:lnTo>
                <a:lnTo>
                  <a:pt x="2201" y="466"/>
                </a:lnTo>
                <a:lnTo>
                  <a:pt x="2165" y="450"/>
                </a:lnTo>
                <a:lnTo>
                  <a:pt x="2129" y="437"/>
                </a:lnTo>
                <a:lnTo>
                  <a:pt x="2129" y="437"/>
                </a:lnTo>
                <a:close/>
              </a:path>
            </a:pathLst>
          </a:custGeom>
          <a:solidFill>
            <a:srgbClr val="BFBFBF"/>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6" name="Google Shape;266;p17"/>
          <p:cNvSpPr/>
          <p:nvPr/>
        </p:nvSpPr>
        <p:spPr>
          <a:xfrm>
            <a:off x="6096000" y="1714642"/>
            <a:ext cx="1939595" cy="1409559"/>
          </a:xfrm>
          <a:custGeom>
            <a:avLst/>
            <a:gdLst/>
            <a:ahLst/>
            <a:cxnLst/>
            <a:rect l="l" t="t" r="r" b="b"/>
            <a:pathLst>
              <a:path w="1837" h="1335" extrusionOk="0">
                <a:moveTo>
                  <a:pt x="1686" y="33"/>
                </a:moveTo>
                <a:lnTo>
                  <a:pt x="1686" y="33"/>
                </a:lnTo>
                <a:lnTo>
                  <a:pt x="1613" y="53"/>
                </a:lnTo>
                <a:lnTo>
                  <a:pt x="1541" y="77"/>
                </a:lnTo>
                <a:lnTo>
                  <a:pt x="1541" y="77"/>
                </a:lnTo>
                <a:lnTo>
                  <a:pt x="1473" y="101"/>
                </a:lnTo>
                <a:lnTo>
                  <a:pt x="1404" y="128"/>
                </a:lnTo>
                <a:lnTo>
                  <a:pt x="1404" y="128"/>
                </a:lnTo>
                <a:lnTo>
                  <a:pt x="1338" y="159"/>
                </a:lnTo>
                <a:lnTo>
                  <a:pt x="1338" y="159"/>
                </a:lnTo>
                <a:lnTo>
                  <a:pt x="1273" y="189"/>
                </a:lnTo>
                <a:lnTo>
                  <a:pt x="1273" y="189"/>
                </a:lnTo>
                <a:lnTo>
                  <a:pt x="1191" y="230"/>
                </a:lnTo>
                <a:lnTo>
                  <a:pt x="1191" y="230"/>
                </a:lnTo>
                <a:lnTo>
                  <a:pt x="1164" y="201"/>
                </a:lnTo>
                <a:lnTo>
                  <a:pt x="1137" y="176"/>
                </a:lnTo>
                <a:lnTo>
                  <a:pt x="1108" y="149"/>
                </a:lnTo>
                <a:lnTo>
                  <a:pt x="1080" y="123"/>
                </a:lnTo>
                <a:lnTo>
                  <a:pt x="1049" y="97"/>
                </a:lnTo>
                <a:lnTo>
                  <a:pt x="1018" y="71"/>
                </a:lnTo>
                <a:lnTo>
                  <a:pt x="987" y="47"/>
                </a:lnTo>
                <a:lnTo>
                  <a:pt x="954" y="23"/>
                </a:lnTo>
                <a:lnTo>
                  <a:pt x="0" y="1335"/>
                </a:lnTo>
                <a:lnTo>
                  <a:pt x="1543" y="835"/>
                </a:lnTo>
                <a:lnTo>
                  <a:pt x="1543" y="835"/>
                </a:lnTo>
                <a:lnTo>
                  <a:pt x="1530" y="796"/>
                </a:lnTo>
                <a:lnTo>
                  <a:pt x="1517" y="757"/>
                </a:lnTo>
                <a:lnTo>
                  <a:pt x="1503" y="720"/>
                </a:lnTo>
                <a:lnTo>
                  <a:pt x="1487" y="685"/>
                </a:lnTo>
                <a:lnTo>
                  <a:pt x="1471" y="649"/>
                </a:lnTo>
                <a:lnTo>
                  <a:pt x="1456" y="613"/>
                </a:lnTo>
                <a:lnTo>
                  <a:pt x="1438" y="579"/>
                </a:lnTo>
                <a:lnTo>
                  <a:pt x="1420" y="544"/>
                </a:lnTo>
                <a:lnTo>
                  <a:pt x="1420" y="544"/>
                </a:lnTo>
                <a:lnTo>
                  <a:pt x="1484" y="480"/>
                </a:lnTo>
                <a:lnTo>
                  <a:pt x="1484" y="480"/>
                </a:lnTo>
                <a:lnTo>
                  <a:pt x="1534" y="427"/>
                </a:lnTo>
                <a:lnTo>
                  <a:pt x="1534" y="427"/>
                </a:lnTo>
                <a:lnTo>
                  <a:pt x="1581" y="373"/>
                </a:lnTo>
                <a:lnTo>
                  <a:pt x="1581" y="373"/>
                </a:lnTo>
                <a:lnTo>
                  <a:pt x="1629" y="316"/>
                </a:lnTo>
                <a:lnTo>
                  <a:pt x="1674" y="259"/>
                </a:lnTo>
                <a:lnTo>
                  <a:pt x="1674" y="259"/>
                </a:lnTo>
                <a:lnTo>
                  <a:pt x="1719" y="199"/>
                </a:lnTo>
                <a:lnTo>
                  <a:pt x="1760" y="136"/>
                </a:lnTo>
                <a:lnTo>
                  <a:pt x="1760" y="136"/>
                </a:lnTo>
                <a:lnTo>
                  <a:pt x="1782" y="103"/>
                </a:lnTo>
                <a:lnTo>
                  <a:pt x="1800" y="70"/>
                </a:lnTo>
                <a:lnTo>
                  <a:pt x="1820" y="36"/>
                </a:lnTo>
                <a:lnTo>
                  <a:pt x="1837" y="0"/>
                </a:lnTo>
                <a:lnTo>
                  <a:pt x="1837" y="0"/>
                </a:lnTo>
                <a:lnTo>
                  <a:pt x="1799" y="7"/>
                </a:lnTo>
                <a:lnTo>
                  <a:pt x="1760" y="14"/>
                </a:lnTo>
                <a:lnTo>
                  <a:pt x="1723" y="23"/>
                </a:lnTo>
                <a:lnTo>
                  <a:pt x="1686" y="33"/>
                </a:lnTo>
                <a:lnTo>
                  <a:pt x="1686" y="33"/>
                </a:lnTo>
                <a:close/>
              </a:path>
            </a:pathLst>
          </a:custGeom>
          <a:solidFill>
            <a:srgbClr val="BFBFBF"/>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sp>
        <p:nvSpPr>
          <p:cNvPr id="267" name="Google Shape;267;p17"/>
          <p:cNvSpPr/>
          <p:nvPr/>
        </p:nvSpPr>
        <p:spPr>
          <a:xfrm>
            <a:off x="6096000" y="843566"/>
            <a:ext cx="1007280" cy="2280634"/>
          </a:xfrm>
          <a:custGeom>
            <a:avLst/>
            <a:gdLst/>
            <a:ahLst/>
            <a:cxnLst/>
            <a:rect l="l" t="t" r="r" b="b"/>
            <a:pathLst>
              <a:path w="954" h="2160" extrusionOk="0">
                <a:moveTo>
                  <a:pt x="683" y="686"/>
                </a:moveTo>
                <a:lnTo>
                  <a:pt x="683" y="686"/>
                </a:lnTo>
                <a:lnTo>
                  <a:pt x="698" y="596"/>
                </a:lnTo>
                <a:lnTo>
                  <a:pt x="698" y="596"/>
                </a:lnTo>
                <a:lnTo>
                  <a:pt x="706" y="525"/>
                </a:lnTo>
                <a:lnTo>
                  <a:pt x="706" y="525"/>
                </a:lnTo>
                <a:lnTo>
                  <a:pt x="713" y="452"/>
                </a:lnTo>
                <a:lnTo>
                  <a:pt x="713" y="452"/>
                </a:lnTo>
                <a:lnTo>
                  <a:pt x="719" y="379"/>
                </a:lnTo>
                <a:lnTo>
                  <a:pt x="721" y="306"/>
                </a:lnTo>
                <a:lnTo>
                  <a:pt x="721" y="306"/>
                </a:lnTo>
                <a:lnTo>
                  <a:pt x="722" y="230"/>
                </a:lnTo>
                <a:lnTo>
                  <a:pt x="719" y="156"/>
                </a:lnTo>
                <a:lnTo>
                  <a:pt x="719" y="156"/>
                </a:lnTo>
                <a:lnTo>
                  <a:pt x="716" y="117"/>
                </a:lnTo>
                <a:lnTo>
                  <a:pt x="713" y="79"/>
                </a:lnTo>
                <a:lnTo>
                  <a:pt x="708" y="40"/>
                </a:lnTo>
                <a:lnTo>
                  <a:pt x="702" y="0"/>
                </a:lnTo>
                <a:lnTo>
                  <a:pt x="702" y="0"/>
                </a:lnTo>
                <a:lnTo>
                  <a:pt x="673" y="29"/>
                </a:lnTo>
                <a:lnTo>
                  <a:pt x="648" y="57"/>
                </a:lnTo>
                <a:lnTo>
                  <a:pt x="622" y="86"/>
                </a:lnTo>
                <a:lnTo>
                  <a:pt x="598" y="116"/>
                </a:lnTo>
                <a:lnTo>
                  <a:pt x="598" y="116"/>
                </a:lnTo>
                <a:lnTo>
                  <a:pt x="550" y="176"/>
                </a:lnTo>
                <a:lnTo>
                  <a:pt x="508" y="236"/>
                </a:lnTo>
                <a:lnTo>
                  <a:pt x="508" y="236"/>
                </a:lnTo>
                <a:lnTo>
                  <a:pt x="466" y="297"/>
                </a:lnTo>
                <a:lnTo>
                  <a:pt x="428" y="359"/>
                </a:lnTo>
                <a:lnTo>
                  <a:pt x="428" y="359"/>
                </a:lnTo>
                <a:lnTo>
                  <a:pt x="390" y="422"/>
                </a:lnTo>
                <a:lnTo>
                  <a:pt x="390" y="422"/>
                </a:lnTo>
                <a:lnTo>
                  <a:pt x="355" y="485"/>
                </a:lnTo>
                <a:lnTo>
                  <a:pt x="355" y="485"/>
                </a:lnTo>
                <a:lnTo>
                  <a:pt x="313" y="566"/>
                </a:lnTo>
                <a:lnTo>
                  <a:pt x="313" y="566"/>
                </a:lnTo>
                <a:lnTo>
                  <a:pt x="276" y="559"/>
                </a:lnTo>
                <a:lnTo>
                  <a:pt x="237" y="553"/>
                </a:lnTo>
                <a:lnTo>
                  <a:pt x="199" y="549"/>
                </a:lnTo>
                <a:lnTo>
                  <a:pt x="160" y="545"/>
                </a:lnTo>
                <a:lnTo>
                  <a:pt x="120" y="542"/>
                </a:lnTo>
                <a:lnTo>
                  <a:pt x="82" y="540"/>
                </a:lnTo>
                <a:lnTo>
                  <a:pt x="40" y="539"/>
                </a:lnTo>
                <a:lnTo>
                  <a:pt x="0" y="537"/>
                </a:lnTo>
                <a:lnTo>
                  <a:pt x="0" y="2160"/>
                </a:lnTo>
                <a:lnTo>
                  <a:pt x="954" y="848"/>
                </a:lnTo>
                <a:lnTo>
                  <a:pt x="954" y="848"/>
                </a:lnTo>
                <a:lnTo>
                  <a:pt x="921" y="825"/>
                </a:lnTo>
                <a:lnTo>
                  <a:pt x="888" y="802"/>
                </a:lnTo>
                <a:lnTo>
                  <a:pt x="854" y="781"/>
                </a:lnTo>
                <a:lnTo>
                  <a:pt x="821" y="759"/>
                </a:lnTo>
                <a:lnTo>
                  <a:pt x="786" y="740"/>
                </a:lnTo>
                <a:lnTo>
                  <a:pt x="752" y="722"/>
                </a:lnTo>
                <a:lnTo>
                  <a:pt x="718" y="703"/>
                </a:lnTo>
                <a:lnTo>
                  <a:pt x="683" y="686"/>
                </a:lnTo>
                <a:lnTo>
                  <a:pt x="683" y="686"/>
                </a:lnTo>
                <a:close/>
              </a:path>
            </a:pathLst>
          </a:custGeom>
          <a:solidFill>
            <a:srgbClr val="FFF200"/>
          </a:solidFill>
          <a:ln w="28575" cap="flat" cmpd="sng">
            <a:solidFill>
              <a:srgbClr val="FFFEFB"/>
            </a:solidFill>
            <a:prstDash val="solid"/>
            <a:miter lim="800000"/>
            <a:headEnd type="none" w="sm" len="sm"/>
            <a:tailEnd type="none" w="sm" len="sm"/>
          </a:ln>
        </p:spPr>
        <p:txBody>
          <a:bodyPr spcFirstLastPara="1" wrap="square" lIns="18275" tIns="18275" rIns="18275" bIns="18275" anchor="ctr" anchorCtr="1">
            <a:noAutofit/>
          </a:bodyPr>
          <a:lstStyle/>
          <a:p>
            <a:pPr marL="0" marR="0" lvl="0" indent="0" algn="ctr" rtl="0">
              <a:lnSpc>
                <a:spcPct val="85000"/>
              </a:lnSpc>
              <a:spcBef>
                <a:spcPts val="0"/>
              </a:spcBef>
              <a:spcAft>
                <a:spcPts val="0"/>
              </a:spcAft>
              <a:buClr>
                <a:srgbClr val="000000"/>
              </a:buClr>
              <a:buSzPts val="1600"/>
              <a:buFont typeface="Arial"/>
              <a:buNone/>
            </a:pPr>
            <a:endParaRPr sz="1600" b="0" i="0" u="none" strike="noStrike" cap="none">
              <a:solidFill>
                <a:srgbClr val="FFFFFF"/>
              </a:solidFill>
              <a:latin typeface="Arial Narrow"/>
              <a:ea typeface="Arial Narrow"/>
              <a:cs typeface="Arial Narrow"/>
              <a:sym typeface="Arial Narrow"/>
            </a:endParaRPr>
          </a:p>
        </p:txBody>
      </p:sp>
      <p:cxnSp>
        <p:nvCxnSpPr>
          <p:cNvPr id="268" name="Google Shape;268;p17"/>
          <p:cNvCxnSpPr/>
          <p:nvPr/>
        </p:nvCxnSpPr>
        <p:spPr>
          <a:xfrm>
            <a:off x="6095787" y="3124589"/>
            <a:ext cx="1056" cy="1056"/>
          </a:xfrm>
          <a:prstGeom prst="straightConnector1">
            <a:avLst/>
          </a:prstGeom>
          <a:gradFill>
            <a:gsLst>
              <a:gs pos="0">
                <a:srgbClr val="A33537"/>
              </a:gs>
              <a:gs pos="100000">
                <a:srgbClr val="8F2527"/>
              </a:gs>
            </a:gsLst>
            <a:lin ang="5400000" scaled="0"/>
          </a:gradFill>
          <a:ln w="28575" cap="flat" cmpd="sng">
            <a:solidFill>
              <a:srgbClr val="FFFEFB"/>
            </a:solidFill>
            <a:prstDash val="solid"/>
            <a:miter lim="800000"/>
            <a:headEnd type="none" w="sm" len="sm"/>
            <a:tailEnd type="none" w="sm" len="sm"/>
          </a:ln>
        </p:spPr>
      </p:cxnSp>
      <p:cxnSp>
        <p:nvCxnSpPr>
          <p:cNvPr id="269" name="Google Shape;269;p17"/>
          <p:cNvCxnSpPr/>
          <p:nvPr/>
        </p:nvCxnSpPr>
        <p:spPr>
          <a:xfrm>
            <a:off x="6096403" y="3125097"/>
            <a:ext cx="1056" cy="1056"/>
          </a:xfrm>
          <a:prstGeom prst="straightConnector1">
            <a:avLst/>
          </a:prstGeom>
          <a:gradFill>
            <a:gsLst>
              <a:gs pos="0">
                <a:srgbClr val="A33537"/>
              </a:gs>
              <a:gs pos="100000">
                <a:srgbClr val="8F2527"/>
              </a:gs>
            </a:gsLst>
            <a:lin ang="5400000" scaled="0"/>
          </a:gradFill>
          <a:ln w="28575" cap="flat" cmpd="sng">
            <a:solidFill>
              <a:srgbClr val="FFFEFB"/>
            </a:solidFill>
            <a:prstDash val="solid"/>
            <a:miter lim="800000"/>
            <a:headEnd type="none" w="sm" len="sm"/>
            <a:tailEnd type="none" w="sm" len="sm"/>
          </a:ln>
        </p:spPr>
      </p:cxnSp>
      <p:cxnSp>
        <p:nvCxnSpPr>
          <p:cNvPr id="270" name="Google Shape;270;p17"/>
          <p:cNvCxnSpPr/>
          <p:nvPr/>
        </p:nvCxnSpPr>
        <p:spPr>
          <a:xfrm>
            <a:off x="6095880" y="3124705"/>
            <a:ext cx="1056" cy="1056"/>
          </a:xfrm>
          <a:prstGeom prst="straightConnector1">
            <a:avLst/>
          </a:prstGeom>
          <a:gradFill>
            <a:gsLst>
              <a:gs pos="0">
                <a:srgbClr val="A33537"/>
              </a:gs>
              <a:gs pos="100000">
                <a:srgbClr val="8F2527"/>
              </a:gs>
            </a:gsLst>
            <a:lin ang="5400000" scaled="0"/>
          </a:gradFill>
          <a:ln w="28575" cap="flat" cmpd="sng">
            <a:solidFill>
              <a:srgbClr val="FFFEFB"/>
            </a:solidFill>
            <a:prstDash val="solid"/>
            <a:miter lim="800000"/>
            <a:headEnd type="none" w="sm" len="sm"/>
            <a:tailEnd type="none" w="sm" len="sm"/>
          </a:ln>
        </p:spPr>
      </p:cxnSp>
      <p:sp>
        <p:nvSpPr>
          <p:cNvPr id="271" name="Google Shape;271;p17"/>
          <p:cNvSpPr txBox="1">
            <a:spLocks noGrp="1"/>
          </p:cNvSpPr>
          <p:nvPr>
            <p:ph type="body" idx="1"/>
          </p:nvPr>
        </p:nvSpPr>
        <p:spPr>
          <a:xfrm>
            <a:off x="8458200" y="2819400"/>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17"/>
          <p:cNvSpPr txBox="1">
            <a:spLocks noGrp="1"/>
          </p:cNvSpPr>
          <p:nvPr>
            <p:ph type="body" idx="2"/>
          </p:nvPr>
        </p:nvSpPr>
        <p:spPr>
          <a:xfrm>
            <a:off x="8458376" y="3162837"/>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17"/>
          <p:cNvSpPr txBox="1">
            <a:spLocks noGrp="1"/>
          </p:cNvSpPr>
          <p:nvPr>
            <p:ph type="body" idx="3"/>
          </p:nvPr>
        </p:nvSpPr>
        <p:spPr>
          <a:xfrm>
            <a:off x="8077200" y="1371600"/>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17"/>
          <p:cNvSpPr txBox="1">
            <a:spLocks noGrp="1"/>
          </p:cNvSpPr>
          <p:nvPr>
            <p:ph type="body" idx="4"/>
          </p:nvPr>
        </p:nvSpPr>
        <p:spPr>
          <a:xfrm>
            <a:off x="8077376" y="1715037"/>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17"/>
          <p:cNvSpPr txBox="1">
            <a:spLocks noGrp="1"/>
          </p:cNvSpPr>
          <p:nvPr>
            <p:ph type="body" idx="5"/>
          </p:nvPr>
        </p:nvSpPr>
        <p:spPr>
          <a:xfrm>
            <a:off x="8153048" y="4231464"/>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17"/>
          <p:cNvSpPr txBox="1">
            <a:spLocks noGrp="1"/>
          </p:cNvSpPr>
          <p:nvPr>
            <p:ph type="body" idx="6"/>
          </p:nvPr>
        </p:nvSpPr>
        <p:spPr>
          <a:xfrm>
            <a:off x="8153224" y="4574901"/>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17"/>
          <p:cNvSpPr txBox="1">
            <a:spLocks noGrp="1"/>
          </p:cNvSpPr>
          <p:nvPr>
            <p:ph type="body" idx="7"/>
          </p:nvPr>
        </p:nvSpPr>
        <p:spPr>
          <a:xfrm>
            <a:off x="6629400" y="5355688"/>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17"/>
          <p:cNvSpPr txBox="1">
            <a:spLocks noGrp="1"/>
          </p:cNvSpPr>
          <p:nvPr>
            <p:ph type="body" idx="8"/>
          </p:nvPr>
        </p:nvSpPr>
        <p:spPr>
          <a:xfrm>
            <a:off x="6629576" y="5699125"/>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7"/>
          <p:cNvSpPr txBox="1">
            <a:spLocks noGrp="1"/>
          </p:cNvSpPr>
          <p:nvPr>
            <p:ph type="body" idx="9"/>
          </p:nvPr>
        </p:nvSpPr>
        <p:spPr>
          <a:xfrm>
            <a:off x="3276600" y="5355688"/>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17"/>
          <p:cNvSpPr txBox="1">
            <a:spLocks noGrp="1"/>
          </p:cNvSpPr>
          <p:nvPr>
            <p:ph type="body" idx="13"/>
          </p:nvPr>
        </p:nvSpPr>
        <p:spPr>
          <a:xfrm>
            <a:off x="3276776" y="5699125"/>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17"/>
          <p:cNvSpPr txBox="1">
            <a:spLocks noGrp="1"/>
          </p:cNvSpPr>
          <p:nvPr>
            <p:ph type="body" idx="14"/>
          </p:nvPr>
        </p:nvSpPr>
        <p:spPr>
          <a:xfrm>
            <a:off x="1752600" y="4267200"/>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17"/>
          <p:cNvSpPr txBox="1">
            <a:spLocks noGrp="1"/>
          </p:cNvSpPr>
          <p:nvPr>
            <p:ph type="body" idx="15"/>
          </p:nvPr>
        </p:nvSpPr>
        <p:spPr>
          <a:xfrm>
            <a:off x="1752776" y="4610637"/>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17"/>
          <p:cNvSpPr txBox="1">
            <a:spLocks noGrp="1"/>
          </p:cNvSpPr>
          <p:nvPr>
            <p:ph type="body" idx="16"/>
          </p:nvPr>
        </p:nvSpPr>
        <p:spPr>
          <a:xfrm>
            <a:off x="1295400" y="2819400"/>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17"/>
          <p:cNvSpPr txBox="1">
            <a:spLocks noGrp="1"/>
          </p:cNvSpPr>
          <p:nvPr>
            <p:ph type="body" idx="17"/>
          </p:nvPr>
        </p:nvSpPr>
        <p:spPr>
          <a:xfrm>
            <a:off x="1295576" y="3162837"/>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17"/>
          <p:cNvSpPr txBox="1">
            <a:spLocks noGrp="1"/>
          </p:cNvSpPr>
          <p:nvPr>
            <p:ph type="body" idx="18"/>
          </p:nvPr>
        </p:nvSpPr>
        <p:spPr>
          <a:xfrm>
            <a:off x="1676400" y="1393288"/>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17"/>
          <p:cNvSpPr txBox="1">
            <a:spLocks noGrp="1"/>
          </p:cNvSpPr>
          <p:nvPr>
            <p:ph type="body" idx="19"/>
          </p:nvPr>
        </p:nvSpPr>
        <p:spPr>
          <a:xfrm>
            <a:off x="1676576" y="1736725"/>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17"/>
          <p:cNvSpPr txBox="1">
            <a:spLocks noGrp="1"/>
          </p:cNvSpPr>
          <p:nvPr>
            <p:ph type="body" idx="20"/>
          </p:nvPr>
        </p:nvSpPr>
        <p:spPr>
          <a:xfrm>
            <a:off x="6629400" y="326488"/>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17"/>
          <p:cNvSpPr txBox="1">
            <a:spLocks noGrp="1"/>
          </p:cNvSpPr>
          <p:nvPr>
            <p:ph type="body" idx="21"/>
          </p:nvPr>
        </p:nvSpPr>
        <p:spPr>
          <a:xfrm>
            <a:off x="6629576" y="669925"/>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17"/>
          <p:cNvSpPr txBox="1">
            <a:spLocks noGrp="1"/>
          </p:cNvSpPr>
          <p:nvPr>
            <p:ph type="body" idx="22"/>
          </p:nvPr>
        </p:nvSpPr>
        <p:spPr>
          <a:xfrm>
            <a:off x="3276600" y="326488"/>
            <a:ext cx="2362376" cy="3206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400"/>
              <a:buNone/>
              <a:defRPr sz="2400">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17"/>
          <p:cNvSpPr txBox="1">
            <a:spLocks noGrp="1"/>
          </p:cNvSpPr>
          <p:nvPr>
            <p:ph type="body" idx="23"/>
          </p:nvPr>
        </p:nvSpPr>
        <p:spPr>
          <a:xfrm>
            <a:off x="3276776" y="669925"/>
            <a:ext cx="2362376" cy="24447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1600"/>
              <a:buNone/>
              <a:defRPr sz="1600">
                <a:solidFill>
                  <a:srgbClr val="7F7F7F"/>
                </a:solidFill>
                <a:latin typeface="Arial"/>
                <a:ea typeface="Arial"/>
                <a:cs typeface="Arial"/>
                <a:sym typeface="Arial"/>
              </a:defRPr>
            </a:lvl1pPr>
            <a:lvl2pPr marL="914400" lvl="1" indent="-228600" algn="ctr">
              <a:lnSpc>
                <a:spcPct val="90000"/>
              </a:lnSpc>
              <a:spcBef>
                <a:spcPts val="500"/>
              </a:spcBef>
              <a:spcAft>
                <a:spcPts val="0"/>
              </a:spcAft>
              <a:buSzPts val="2800"/>
              <a:buNone/>
              <a:defRPr/>
            </a:lvl2pPr>
            <a:lvl3pPr marL="1371600" lvl="2" indent="-228600" algn="ctr">
              <a:lnSpc>
                <a:spcPct val="90000"/>
              </a:lnSpc>
              <a:spcBef>
                <a:spcPts val="500"/>
              </a:spcBef>
              <a:spcAft>
                <a:spcPts val="0"/>
              </a:spcAft>
              <a:buSzPts val="2400"/>
              <a:buNone/>
              <a:defRPr/>
            </a:lvl3pPr>
            <a:lvl4pPr marL="1828800" lvl="3" indent="-228600" algn="ctr">
              <a:lnSpc>
                <a:spcPct val="90000"/>
              </a:lnSpc>
              <a:spcBef>
                <a:spcPts val="500"/>
              </a:spcBef>
              <a:spcAft>
                <a:spcPts val="0"/>
              </a:spcAft>
              <a:buSzPts val="2000"/>
              <a:buNone/>
              <a:defRPr/>
            </a:lvl4pPr>
            <a:lvl5pPr marL="2286000" lvl="4" indent="-228600" algn="ctr">
              <a:lnSpc>
                <a:spcPct val="90000"/>
              </a:lnSpc>
              <a:spcBef>
                <a:spcPts val="500"/>
              </a:spcBef>
              <a:spcAft>
                <a:spcPts val="0"/>
              </a:spcAft>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17"/>
          <p:cNvSpPr txBox="1">
            <a:spLocks noGrp="1"/>
          </p:cNvSpPr>
          <p:nvPr>
            <p:ph type="title"/>
          </p:nvPr>
        </p:nvSpPr>
        <p:spPr>
          <a:xfrm>
            <a:off x="139964" y="173889"/>
            <a:ext cx="2819224" cy="9645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34EA8"/>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Benutzerdefiniertes Layout">
  <p:cSld name="7_Benutzerdefiniertes Layout">
    <p:spTree>
      <p:nvGrpSpPr>
        <p:cNvPr id="1" name="Shape 292"/>
        <p:cNvGrpSpPr/>
        <p:nvPr/>
      </p:nvGrpSpPr>
      <p:grpSpPr>
        <a:xfrm>
          <a:off x="0" y="0"/>
          <a:ext cx="0" cy="0"/>
          <a:chOff x="0" y="0"/>
          <a:chExt cx="0" cy="0"/>
        </a:xfrm>
      </p:grpSpPr>
      <p:sp>
        <p:nvSpPr>
          <p:cNvPr id="293" name="Google Shape;293;p18"/>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
        <p:nvSpPr>
          <p:cNvPr id="296" name="Google Shape;29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7" name="Google Shape;297;p18"/>
          <p:cNvPicPr preferRelativeResize="0"/>
          <p:nvPr/>
        </p:nvPicPr>
        <p:blipFill rotWithShape="1">
          <a:blip r:embed="rId2">
            <a:alphaModFix/>
          </a:blip>
          <a:srcRect/>
          <a:stretch/>
        </p:blipFill>
        <p:spPr>
          <a:xfrm>
            <a:off x="2032000" y="2241176"/>
            <a:ext cx="8128000" cy="389715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8_Benutzerdefiniertes Layout">
  <p:cSld name="8_Benutzerdefiniertes Layout">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
        <p:nvSpPr>
          <p:cNvPr id="302" name="Google Shape;30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3" name="Google Shape;303;p19"/>
          <p:cNvPicPr preferRelativeResize="0"/>
          <p:nvPr/>
        </p:nvPicPr>
        <p:blipFill rotWithShape="1">
          <a:blip r:embed="rId2">
            <a:alphaModFix/>
          </a:blip>
          <a:srcRect/>
          <a:stretch/>
        </p:blipFill>
        <p:spPr>
          <a:xfrm>
            <a:off x="2032000" y="2043953"/>
            <a:ext cx="8128000" cy="40943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Benutzerdefiniertes Layout">
  <p:cSld name="9_Benutzerdefiniertes Layout">
    <p:spTree>
      <p:nvGrpSpPr>
        <p:cNvPr id="1" name="Shape 304"/>
        <p:cNvGrpSpPr/>
        <p:nvPr/>
      </p:nvGrpSpPr>
      <p:grpSpPr>
        <a:xfrm>
          <a:off x="0" y="0"/>
          <a:ext cx="0" cy="0"/>
          <a:chOff x="0" y="0"/>
          <a:chExt cx="0" cy="0"/>
        </a:xfrm>
      </p:grpSpPr>
      <p:sp>
        <p:nvSpPr>
          <p:cNvPr id="305" name="Google Shape;305;p20"/>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
        <p:nvSpPr>
          <p:cNvPr id="308" name="Google Shape;30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9" name="Google Shape;309;p20"/>
          <p:cNvPicPr preferRelativeResize="0"/>
          <p:nvPr/>
        </p:nvPicPr>
        <p:blipFill rotWithShape="1">
          <a:blip r:embed="rId2">
            <a:alphaModFix/>
          </a:blip>
          <a:srcRect/>
          <a:stretch/>
        </p:blipFill>
        <p:spPr>
          <a:xfrm>
            <a:off x="2032000" y="2088776"/>
            <a:ext cx="8128000" cy="404955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0" y="0"/>
            <a:ext cx="6794205" cy="5228352"/>
          </a:xfrm>
          <a:prstGeom prst="rect">
            <a:avLst/>
          </a:prstGeom>
          <a:noFill/>
          <a:ln>
            <a:noFill/>
          </a:ln>
        </p:spPr>
      </p:pic>
      <p:sp>
        <p:nvSpPr>
          <p:cNvPr id="24" name="Google Shape;24;p3"/>
          <p:cNvSpPr txBox="1"/>
          <p:nvPr/>
        </p:nvSpPr>
        <p:spPr>
          <a:xfrm>
            <a:off x="1144800" y="6193806"/>
            <a:ext cx="1963480" cy="50285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This project has received funding from the European Union’s H2020 Coordination Support Action under Grant Agreement No. 894356.</a:t>
            </a:r>
            <a:endParaRPr sz="1100" b="0" i="0" u="none" strike="noStrike" cap="none">
              <a:solidFill>
                <a:srgbClr val="FF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pic>
        <p:nvPicPr>
          <p:cNvPr id="25" name="Google Shape;25;p3"/>
          <p:cNvPicPr preferRelativeResize="0"/>
          <p:nvPr/>
        </p:nvPicPr>
        <p:blipFill rotWithShape="1">
          <a:blip r:embed="rId3">
            <a:alphaModFix/>
          </a:blip>
          <a:srcRect/>
          <a:stretch/>
        </p:blipFill>
        <p:spPr>
          <a:xfrm>
            <a:off x="336755" y="6193807"/>
            <a:ext cx="705236" cy="502857"/>
          </a:xfrm>
          <a:prstGeom prst="rect">
            <a:avLst/>
          </a:prstGeom>
          <a:noFill/>
          <a:ln>
            <a:noFill/>
          </a:ln>
        </p:spPr>
      </p:pic>
      <p:pic>
        <p:nvPicPr>
          <p:cNvPr id="26" name="Google Shape;26;p3"/>
          <p:cNvPicPr preferRelativeResize="0"/>
          <p:nvPr/>
        </p:nvPicPr>
        <p:blipFill rotWithShape="1">
          <a:blip r:embed="rId4">
            <a:alphaModFix/>
          </a:blip>
          <a:srcRect/>
          <a:stretch/>
        </p:blipFill>
        <p:spPr>
          <a:xfrm>
            <a:off x="4428321" y="6216170"/>
            <a:ext cx="919086" cy="354787"/>
          </a:xfrm>
          <a:prstGeom prst="rect">
            <a:avLst/>
          </a:prstGeom>
          <a:noFill/>
          <a:ln>
            <a:noFill/>
          </a:ln>
        </p:spPr>
      </p:pic>
      <p:pic>
        <p:nvPicPr>
          <p:cNvPr id="27" name="Google Shape;27;p3" descr="https://365tno.sharepoint.com/sites/intranet/Organisation/CS/Marketing_Communications/Externe-profilering/Logos/426_1_TNO_ifl_zwart.png"/>
          <p:cNvPicPr preferRelativeResize="0"/>
          <p:nvPr/>
        </p:nvPicPr>
        <p:blipFill rotWithShape="1">
          <a:blip r:embed="rId5">
            <a:alphaModFix/>
          </a:blip>
          <a:srcRect l="7704" t="16984" r="4714" b="21685"/>
          <a:stretch/>
        </p:blipFill>
        <p:spPr>
          <a:xfrm>
            <a:off x="3309309" y="6307868"/>
            <a:ext cx="1015908" cy="171393"/>
          </a:xfrm>
          <a:prstGeom prst="rect">
            <a:avLst/>
          </a:prstGeom>
          <a:noFill/>
          <a:ln>
            <a:noFill/>
          </a:ln>
        </p:spPr>
      </p:pic>
      <p:pic>
        <p:nvPicPr>
          <p:cNvPr id="28" name="Google Shape;28;p3"/>
          <p:cNvPicPr preferRelativeResize="0"/>
          <p:nvPr/>
        </p:nvPicPr>
        <p:blipFill rotWithShape="1">
          <a:blip r:embed="rId6">
            <a:alphaModFix/>
          </a:blip>
          <a:srcRect/>
          <a:stretch/>
        </p:blipFill>
        <p:spPr>
          <a:xfrm>
            <a:off x="5473799" y="6257882"/>
            <a:ext cx="722915" cy="271360"/>
          </a:xfrm>
          <a:prstGeom prst="rect">
            <a:avLst/>
          </a:prstGeom>
          <a:noFill/>
          <a:ln>
            <a:noFill/>
          </a:ln>
        </p:spPr>
      </p:pic>
      <p:pic>
        <p:nvPicPr>
          <p:cNvPr id="29" name="Google Shape;29;p3" descr="R:\PR\01_Unternehmenskommunikation\12_Corporate_Design\02_Logo\bea_logo_black_font\bea_logo_black_font_c4_transp.jpg"/>
          <p:cNvPicPr preferRelativeResize="0"/>
          <p:nvPr/>
        </p:nvPicPr>
        <p:blipFill rotWithShape="1">
          <a:blip r:embed="rId7">
            <a:alphaModFix/>
          </a:blip>
          <a:srcRect/>
          <a:stretch/>
        </p:blipFill>
        <p:spPr>
          <a:xfrm>
            <a:off x="6454745" y="6239379"/>
            <a:ext cx="517496" cy="288447"/>
          </a:xfrm>
          <a:prstGeom prst="rect">
            <a:avLst/>
          </a:prstGeom>
          <a:noFill/>
          <a:ln>
            <a:noFill/>
          </a:ln>
        </p:spPr>
      </p:pic>
      <p:pic>
        <p:nvPicPr>
          <p:cNvPr id="30" name="Google Shape;30;p3"/>
          <p:cNvPicPr preferRelativeResize="0"/>
          <p:nvPr/>
        </p:nvPicPr>
        <p:blipFill rotWithShape="1">
          <a:blip r:embed="rId8">
            <a:alphaModFix/>
          </a:blip>
          <a:srcRect t="8772" b="16665"/>
          <a:stretch/>
        </p:blipFill>
        <p:spPr>
          <a:xfrm>
            <a:off x="7166080" y="6153650"/>
            <a:ext cx="968118" cy="356046"/>
          </a:xfrm>
          <a:prstGeom prst="rect">
            <a:avLst/>
          </a:prstGeom>
          <a:noFill/>
          <a:ln>
            <a:noFill/>
          </a:ln>
        </p:spPr>
      </p:pic>
      <p:pic>
        <p:nvPicPr>
          <p:cNvPr id="31" name="Google Shape;31;p3"/>
          <p:cNvPicPr preferRelativeResize="0"/>
          <p:nvPr/>
        </p:nvPicPr>
        <p:blipFill rotWithShape="1">
          <a:blip r:embed="rId9">
            <a:alphaModFix/>
          </a:blip>
          <a:srcRect/>
          <a:stretch/>
        </p:blipFill>
        <p:spPr>
          <a:xfrm>
            <a:off x="8359881" y="6144862"/>
            <a:ext cx="447505" cy="439814"/>
          </a:xfrm>
          <a:prstGeom prst="rect">
            <a:avLst/>
          </a:prstGeom>
          <a:noFill/>
          <a:ln>
            <a:noFill/>
          </a:ln>
        </p:spPr>
      </p:pic>
      <p:pic>
        <p:nvPicPr>
          <p:cNvPr id="32" name="Google Shape;32;p3"/>
          <p:cNvPicPr preferRelativeResize="0"/>
          <p:nvPr/>
        </p:nvPicPr>
        <p:blipFill rotWithShape="1">
          <a:blip r:embed="rId10">
            <a:alphaModFix/>
          </a:blip>
          <a:srcRect/>
          <a:stretch/>
        </p:blipFill>
        <p:spPr>
          <a:xfrm>
            <a:off x="9106177" y="6273252"/>
            <a:ext cx="520986" cy="240621"/>
          </a:xfrm>
          <a:prstGeom prst="rect">
            <a:avLst/>
          </a:prstGeom>
          <a:noFill/>
          <a:ln>
            <a:noFill/>
          </a:ln>
        </p:spPr>
      </p:pic>
      <p:pic>
        <p:nvPicPr>
          <p:cNvPr id="33" name="Google Shape;33;p3" descr="header_E"/>
          <p:cNvPicPr preferRelativeResize="0"/>
          <p:nvPr/>
        </p:nvPicPr>
        <p:blipFill rotWithShape="1">
          <a:blip r:embed="rId11">
            <a:alphaModFix/>
          </a:blip>
          <a:srcRect l="31882" r="31726"/>
          <a:stretch/>
        </p:blipFill>
        <p:spPr>
          <a:xfrm>
            <a:off x="9910752" y="6227605"/>
            <a:ext cx="786800" cy="367285"/>
          </a:xfrm>
          <a:prstGeom prst="rect">
            <a:avLst/>
          </a:prstGeom>
          <a:noFill/>
          <a:ln>
            <a:noFill/>
          </a:ln>
        </p:spPr>
      </p:pic>
      <p:pic>
        <p:nvPicPr>
          <p:cNvPr id="34" name="Google Shape;34;p3"/>
          <p:cNvPicPr preferRelativeResize="0"/>
          <p:nvPr/>
        </p:nvPicPr>
        <p:blipFill rotWithShape="1">
          <a:blip r:embed="rId12">
            <a:alphaModFix/>
          </a:blip>
          <a:srcRect/>
          <a:stretch/>
        </p:blipFill>
        <p:spPr>
          <a:xfrm>
            <a:off x="10847630" y="6137161"/>
            <a:ext cx="463100" cy="546600"/>
          </a:xfrm>
          <a:prstGeom prst="rect">
            <a:avLst/>
          </a:prstGeom>
          <a:noFill/>
          <a:ln>
            <a:noFill/>
          </a:ln>
        </p:spPr>
      </p:pic>
      <p:pic>
        <p:nvPicPr>
          <p:cNvPr id="35" name="Google Shape;35;p3" descr="cidimage002.png@01D4FECE.D63D32C0"/>
          <p:cNvPicPr preferRelativeResize="0"/>
          <p:nvPr/>
        </p:nvPicPr>
        <p:blipFill rotWithShape="1">
          <a:blip r:embed="rId13">
            <a:alphaModFix/>
          </a:blip>
          <a:srcRect/>
          <a:stretch/>
        </p:blipFill>
        <p:spPr>
          <a:xfrm>
            <a:off x="11569993" y="6153650"/>
            <a:ext cx="414671" cy="401685"/>
          </a:xfrm>
          <a:prstGeom prst="rect">
            <a:avLst/>
          </a:prstGeom>
          <a:noFill/>
          <a:ln>
            <a:noFill/>
          </a:ln>
        </p:spPr>
      </p:pic>
      <p:sp>
        <p:nvSpPr>
          <p:cNvPr id="36" name="Google Shape;36;p3"/>
          <p:cNvSpPr txBox="1">
            <a:spLocks noGrp="1"/>
          </p:cNvSpPr>
          <p:nvPr>
            <p:ph type="title"/>
          </p:nvPr>
        </p:nvSpPr>
        <p:spPr>
          <a:xfrm>
            <a:off x="6103087" y="1486284"/>
            <a:ext cx="5881575" cy="503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3200"/>
              <a:buFont typeface="Arial"/>
              <a:buNone/>
              <a:defRPr>
                <a:solidFill>
                  <a:srgbClr val="034EA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
          <p:cNvSpPr txBox="1"/>
          <p:nvPr/>
        </p:nvSpPr>
        <p:spPr>
          <a:xfrm>
            <a:off x="6103086" y="2110294"/>
            <a:ext cx="5881575" cy="50388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rgbClr val="034EA8"/>
              </a:solidFill>
              <a:latin typeface="Arial"/>
              <a:ea typeface="Arial"/>
              <a:cs typeface="Arial"/>
              <a:sym typeface="Arial"/>
            </a:endParaRPr>
          </a:p>
        </p:txBody>
      </p:sp>
      <p:sp>
        <p:nvSpPr>
          <p:cNvPr id="38" name="Google Shape;38;p3"/>
          <p:cNvSpPr txBox="1">
            <a:spLocks noGrp="1"/>
          </p:cNvSpPr>
          <p:nvPr>
            <p:ph type="body" idx="1"/>
          </p:nvPr>
        </p:nvSpPr>
        <p:spPr>
          <a:xfrm>
            <a:off x="6196013" y="2384425"/>
            <a:ext cx="5681662" cy="555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406400" algn="l">
              <a:lnSpc>
                <a:spcPct val="90000"/>
              </a:lnSpc>
              <a:spcBef>
                <a:spcPts val="500"/>
              </a:spcBef>
              <a:spcAft>
                <a:spcPts val="0"/>
              </a:spcAft>
              <a:buSzPts val="2800"/>
              <a:buChar char="•"/>
              <a:defRPr>
                <a:solidFill>
                  <a:schemeClr val="dk1"/>
                </a:solidFill>
              </a:defRPr>
            </a:lvl2pPr>
            <a:lvl3pPr marL="1371600" lvl="2" indent="-381000" algn="l">
              <a:lnSpc>
                <a:spcPct val="90000"/>
              </a:lnSpc>
              <a:spcBef>
                <a:spcPts val="500"/>
              </a:spcBef>
              <a:spcAft>
                <a:spcPts val="0"/>
              </a:spcAft>
              <a:buSzPts val="2400"/>
              <a:buChar char="•"/>
              <a:defRPr>
                <a:solidFill>
                  <a:schemeClr val="dk1"/>
                </a:solidFill>
              </a:defRPr>
            </a:lvl3pPr>
            <a:lvl4pPr marL="1828800" lvl="3" indent="-355600" algn="l">
              <a:lnSpc>
                <a:spcPct val="90000"/>
              </a:lnSpc>
              <a:spcBef>
                <a:spcPts val="500"/>
              </a:spcBef>
              <a:spcAft>
                <a:spcPts val="0"/>
              </a:spcAft>
              <a:buSzPts val="2000"/>
              <a:buChar char="•"/>
              <a:defRPr>
                <a:solidFill>
                  <a:schemeClr val="dk1"/>
                </a:solidFill>
              </a:defRPr>
            </a:lvl4pPr>
            <a:lvl5pPr marL="2286000" lvl="4" indent="-355600" algn="l">
              <a:lnSpc>
                <a:spcPct val="90000"/>
              </a:lnSpc>
              <a:spcBef>
                <a:spcPts val="500"/>
              </a:spcBef>
              <a:spcAft>
                <a:spcPts val="0"/>
              </a:spcAft>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
          <p:cNvSpPr txBox="1">
            <a:spLocks noGrp="1"/>
          </p:cNvSpPr>
          <p:nvPr>
            <p:ph type="body" idx="2"/>
          </p:nvPr>
        </p:nvSpPr>
        <p:spPr>
          <a:xfrm>
            <a:off x="7467600" y="3298825"/>
            <a:ext cx="2733675" cy="13001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34EA8"/>
              </a:buClr>
              <a:buSzPts val="6000"/>
              <a:buFont typeface="Arial"/>
              <a:buNone/>
              <a:defRPr sz="6000">
                <a:solidFill>
                  <a:srgbClr val="034EA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4"/>
          <p:cNvPicPr preferRelativeResize="0"/>
          <p:nvPr/>
        </p:nvPicPr>
        <p:blipFill rotWithShape="1">
          <a:blip r:embed="rId2">
            <a:alphaModFix/>
          </a:blip>
          <a:srcRect/>
          <a:stretch/>
        </p:blipFill>
        <p:spPr>
          <a:xfrm>
            <a:off x="11375122" y="6356350"/>
            <a:ext cx="501445" cy="340314"/>
          </a:xfrm>
          <a:prstGeom prst="rect">
            <a:avLst/>
          </a:prstGeom>
          <a:noFill/>
          <a:ln>
            <a:noFill/>
          </a:ln>
        </p:spPr>
      </p:pic>
      <p:sp>
        <p:nvSpPr>
          <p:cNvPr id="45" name="Google Shape;45;p4"/>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3200"/>
              <a:buFont typeface="Arial"/>
              <a:buNone/>
              <a:defRPr>
                <a:solidFill>
                  <a:srgbClr val="034EA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800"/>
              <a:buNone/>
              <a:defRPr/>
            </a:lvl1pPr>
            <a:lvl2pPr marL="914400" lvl="1" indent="-406400" algn="l">
              <a:lnSpc>
                <a:spcPct val="90000"/>
              </a:lnSpc>
              <a:spcBef>
                <a:spcPts val="500"/>
              </a:spcBef>
              <a:spcAft>
                <a:spcPts val="0"/>
              </a:spcAft>
              <a:buSzPts val="2800"/>
              <a:buChar char="•"/>
              <a:defRPr/>
            </a:lvl2pPr>
            <a:lvl3pPr marL="1371600" lvl="2" indent="-381000" algn="l">
              <a:lnSpc>
                <a:spcPct val="90000"/>
              </a:lnSpc>
              <a:spcBef>
                <a:spcPts val="500"/>
              </a:spcBef>
              <a:spcAft>
                <a:spcPts val="0"/>
              </a:spcAft>
              <a:buSzPts val="24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5"/>
          <p:cNvPicPr preferRelativeResize="0"/>
          <p:nvPr/>
        </p:nvPicPr>
        <p:blipFill rotWithShape="1">
          <a:blip r:embed="rId2">
            <a:alphaModFix/>
          </a:blip>
          <a:srcRect/>
          <a:stretch/>
        </p:blipFill>
        <p:spPr>
          <a:xfrm>
            <a:off x="11375122" y="6356350"/>
            <a:ext cx="501445" cy="340314"/>
          </a:xfrm>
          <a:prstGeom prst="rect">
            <a:avLst/>
          </a:prstGeom>
          <a:noFill/>
          <a:ln>
            <a:noFill/>
          </a:ln>
        </p:spPr>
      </p:pic>
      <p:sp>
        <p:nvSpPr>
          <p:cNvPr id="51" name="Google Shape;51;p5"/>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52"/>
        <p:cNvGrpSpPr/>
        <p:nvPr/>
      </p:nvGrpSpPr>
      <p:grpSpPr>
        <a:xfrm>
          <a:off x="0" y="0"/>
          <a:ext cx="0" cy="0"/>
          <a:chOff x="0" y="0"/>
          <a:chExt cx="0" cy="0"/>
        </a:xfrm>
      </p:grpSpPr>
      <p:pic>
        <p:nvPicPr>
          <p:cNvPr id="53" name="Google Shape;53;p6"/>
          <p:cNvPicPr preferRelativeResize="0"/>
          <p:nvPr/>
        </p:nvPicPr>
        <p:blipFill rotWithShape="1">
          <a:blip r:embed="rId2">
            <a:alphaModFix/>
          </a:blip>
          <a:srcRect/>
          <a:stretch/>
        </p:blipFill>
        <p:spPr>
          <a:xfrm>
            <a:off x="0" y="0"/>
            <a:ext cx="6794205" cy="5228354"/>
          </a:xfrm>
          <a:prstGeom prst="rect">
            <a:avLst/>
          </a:prstGeom>
          <a:noFill/>
          <a:ln>
            <a:noFill/>
          </a:ln>
        </p:spPr>
      </p:pic>
      <p:sp>
        <p:nvSpPr>
          <p:cNvPr id="54" name="Google Shape;54;p6"/>
          <p:cNvSpPr txBox="1"/>
          <p:nvPr/>
        </p:nvSpPr>
        <p:spPr>
          <a:xfrm>
            <a:off x="1144800" y="6193806"/>
            <a:ext cx="1963480" cy="50285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This project has received funding from the European Union’s H2020 Coordination Support Action under Grant Agreement No. 894356.</a:t>
            </a:r>
            <a:endParaRPr sz="1100" b="0" i="0" u="none" strike="noStrike" cap="none">
              <a:solidFill>
                <a:srgbClr val="FF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pic>
        <p:nvPicPr>
          <p:cNvPr id="55" name="Google Shape;55;p6"/>
          <p:cNvPicPr preferRelativeResize="0"/>
          <p:nvPr/>
        </p:nvPicPr>
        <p:blipFill rotWithShape="1">
          <a:blip r:embed="rId3">
            <a:alphaModFix/>
          </a:blip>
          <a:srcRect/>
          <a:stretch/>
        </p:blipFill>
        <p:spPr>
          <a:xfrm>
            <a:off x="336755" y="6193807"/>
            <a:ext cx="705236" cy="502857"/>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28321" y="6216170"/>
            <a:ext cx="919086" cy="354787"/>
          </a:xfrm>
          <a:prstGeom prst="rect">
            <a:avLst/>
          </a:prstGeom>
          <a:noFill/>
          <a:ln>
            <a:noFill/>
          </a:ln>
        </p:spPr>
      </p:pic>
      <p:pic>
        <p:nvPicPr>
          <p:cNvPr id="57" name="Google Shape;57;p6" descr="https://365tno.sharepoint.com/sites/intranet/Organisation/CS/Marketing_Communications/Externe-profilering/Logos/426_1_TNO_ifl_zwart.png"/>
          <p:cNvPicPr preferRelativeResize="0"/>
          <p:nvPr/>
        </p:nvPicPr>
        <p:blipFill rotWithShape="1">
          <a:blip r:embed="rId5">
            <a:alphaModFix/>
          </a:blip>
          <a:srcRect l="7704" t="16984" r="4714" b="21685"/>
          <a:stretch/>
        </p:blipFill>
        <p:spPr>
          <a:xfrm>
            <a:off x="3309309" y="6307868"/>
            <a:ext cx="1015908" cy="171393"/>
          </a:xfrm>
          <a:prstGeom prst="rect">
            <a:avLst/>
          </a:prstGeom>
          <a:noFill/>
          <a:ln>
            <a:noFill/>
          </a:ln>
        </p:spPr>
      </p:pic>
      <p:pic>
        <p:nvPicPr>
          <p:cNvPr id="58" name="Google Shape;58;p6"/>
          <p:cNvPicPr preferRelativeResize="0"/>
          <p:nvPr/>
        </p:nvPicPr>
        <p:blipFill rotWithShape="1">
          <a:blip r:embed="rId6">
            <a:alphaModFix/>
          </a:blip>
          <a:srcRect/>
          <a:stretch/>
        </p:blipFill>
        <p:spPr>
          <a:xfrm>
            <a:off x="5473799" y="6257882"/>
            <a:ext cx="722915" cy="271360"/>
          </a:xfrm>
          <a:prstGeom prst="rect">
            <a:avLst/>
          </a:prstGeom>
          <a:noFill/>
          <a:ln>
            <a:noFill/>
          </a:ln>
        </p:spPr>
      </p:pic>
      <p:pic>
        <p:nvPicPr>
          <p:cNvPr id="59" name="Google Shape;59;p6" descr="R:\PR\01_Unternehmenskommunikation\12_Corporate_Design\02_Logo\bea_logo_black_font\bea_logo_black_font_c4_transp.jpg"/>
          <p:cNvPicPr preferRelativeResize="0"/>
          <p:nvPr/>
        </p:nvPicPr>
        <p:blipFill rotWithShape="1">
          <a:blip r:embed="rId7">
            <a:alphaModFix/>
          </a:blip>
          <a:srcRect/>
          <a:stretch/>
        </p:blipFill>
        <p:spPr>
          <a:xfrm>
            <a:off x="6454745" y="6239379"/>
            <a:ext cx="517496" cy="288447"/>
          </a:xfrm>
          <a:prstGeom prst="rect">
            <a:avLst/>
          </a:prstGeom>
          <a:noFill/>
          <a:ln>
            <a:noFill/>
          </a:ln>
        </p:spPr>
      </p:pic>
      <p:pic>
        <p:nvPicPr>
          <p:cNvPr id="60" name="Google Shape;60;p6"/>
          <p:cNvPicPr preferRelativeResize="0"/>
          <p:nvPr/>
        </p:nvPicPr>
        <p:blipFill rotWithShape="1">
          <a:blip r:embed="rId8">
            <a:alphaModFix/>
          </a:blip>
          <a:srcRect t="8772" b="16665"/>
          <a:stretch/>
        </p:blipFill>
        <p:spPr>
          <a:xfrm>
            <a:off x="7166080" y="6153650"/>
            <a:ext cx="968118" cy="356046"/>
          </a:xfrm>
          <a:prstGeom prst="rect">
            <a:avLst/>
          </a:prstGeom>
          <a:noFill/>
          <a:ln>
            <a:noFill/>
          </a:ln>
        </p:spPr>
      </p:pic>
      <p:pic>
        <p:nvPicPr>
          <p:cNvPr id="61" name="Google Shape;61;p6"/>
          <p:cNvPicPr preferRelativeResize="0"/>
          <p:nvPr/>
        </p:nvPicPr>
        <p:blipFill rotWithShape="1">
          <a:blip r:embed="rId9">
            <a:alphaModFix/>
          </a:blip>
          <a:srcRect/>
          <a:stretch/>
        </p:blipFill>
        <p:spPr>
          <a:xfrm>
            <a:off x="8359881" y="6144862"/>
            <a:ext cx="447505" cy="439814"/>
          </a:xfrm>
          <a:prstGeom prst="rect">
            <a:avLst/>
          </a:prstGeom>
          <a:noFill/>
          <a:ln>
            <a:noFill/>
          </a:ln>
        </p:spPr>
      </p:pic>
      <p:pic>
        <p:nvPicPr>
          <p:cNvPr id="62" name="Google Shape;62;p6"/>
          <p:cNvPicPr preferRelativeResize="0"/>
          <p:nvPr/>
        </p:nvPicPr>
        <p:blipFill rotWithShape="1">
          <a:blip r:embed="rId10">
            <a:alphaModFix/>
          </a:blip>
          <a:srcRect/>
          <a:stretch/>
        </p:blipFill>
        <p:spPr>
          <a:xfrm>
            <a:off x="9106177" y="6273252"/>
            <a:ext cx="520986" cy="240621"/>
          </a:xfrm>
          <a:prstGeom prst="rect">
            <a:avLst/>
          </a:prstGeom>
          <a:noFill/>
          <a:ln>
            <a:noFill/>
          </a:ln>
        </p:spPr>
      </p:pic>
      <p:pic>
        <p:nvPicPr>
          <p:cNvPr id="63" name="Google Shape;63;p6" descr="header_E"/>
          <p:cNvPicPr preferRelativeResize="0"/>
          <p:nvPr/>
        </p:nvPicPr>
        <p:blipFill rotWithShape="1">
          <a:blip r:embed="rId11">
            <a:alphaModFix/>
          </a:blip>
          <a:srcRect l="31882" r="31726"/>
          <a:stretch/>
        </p:blipFill>
        <p:spPr>
          <a:xfrm>
            <a:off x="9910752" y="6227605"/>
            <a:ext cx="786800" cy="367285"/>
          </a:xfrm>
          <a:prstGeom prst="rect">
            <a:avLst/>
          </a:prstGeom>
          <a:noFill/>
          <a:ln>
            <a:noFill/>
          </a:ln>
        </p:spPr>
      </p:pic>
      <p:pic>
        <p:nvPicPr>
          <p:cNvPr id="64" name="Google Shape;64;p6"/>
          <p:cNvPicPr preferRelativeResize="0"/>
          <p:nvPr/>
        </p:nvPicPr>
        <p:blipFill rotWithShape="1">
          <a:blip r:embed="rId12">
            <a:alphaModFix/>
          </a:blip>
          <a:srcRect/>
          <a:stretch/>
        </p:blipFill>
        <p:spPr>
          <a:xfrm>
            <a:off x="10847630" y="6137161"/>
            <a:ext cx="463100" cy="546600"/>
          </a:xfrm>
          <a:prstGeom prst="rect">
            <a:avLst/>
          </a:prstGeom>
          <a:noFill/>
          <a:ln>
            <a:noFill/>
          </a:ln>
        </p:spPr>
      </p:pic>
      <p:pic>
        <p:nvPicPr>
          <p:cNvPr id="65" name="Google Shape;65;p6" descr="cidimage002.png@01D4FECE.D63D32C0"/>
          <p:cNvPicPr preferRelativeResize="0"/>
          <p:nvPr/>
        </p:nvPicPr>
        <p:blipFill rotWithShape="1">
          <a:blip r:embed="rId13">
            <a:alphaModFix/>
          </a:blip>
          <a:srcRect/>
          <a:stretch/>
        </p:blipFill>
        <p:spPr>
          <a:xfrm>
            <a:off x="11569993" y="6153650"/>
            <a:ext cx="414671" cy="401685"/>
          </a:xfrm>
          <a:prstGeom prst="rect">
            <a:avLst/>
          </a:prstGeom>
          <a:noFill/>
          <a:ln>
            <a:noFill/>
          </a:ln>
        </p:spPr>
      </p:pic>
      <p:sp>
        <p:nvSpPr>
          <p:cNvPr id="66" name="Google Shape;66;p6"/>
          <p:cNvSpPr txBox="1">
            <a:spLocks noGrp="1"/>
          </p:cNvSpPr>
          <p:nvPr>
            <p:ph type="title"/>
          </p:nvPr>
        </p:nvSpPr>
        <p:spPr>
          <a:xfrm>
            <a:off x="6103087" y="1486284"/>
            <a:ext cx="5881575" cy="5038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
          <p:cNvSpPr txBox="1">
            <a:spLocks noGrp="1"/>
          </p:cNvSpPr>
          <p:nvPr>
            <p:ph type="body" idx="1"/>
          </p:nvPr>
        </p:nvSpPr>
        <p:spPr>
          <a:xfrm>
            <a:off x="6196013" y="2384425"/>
            <a:ext cx="5681662" cy="555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406400" algn="l">
              <a:lnSpc>
                <a:spcPct val="90000"/>
              </a:lnSpc>
              <a:spcBef>
                <a:spcPts val="500"/>
              </a:spcBef>
              <a:spcAft>
                <a:spcPts val="0"/>
              </a:spcAft>
              <a:buSzPts val="2800"/>
              <a:buChar char="•"/>
              <a:defRPr>
                <a:solidFill>
                  <a:schemeClr val="dk1"/>
                </a:solidFill>
              </a:defRPr>
            </a:lvl2pPr>
            <a:lvl3pPr marL="1371600" lvl="2" indent="-381000" algn="l">
              <a:lnSpc>
                <a:spcPct val="90000"/>
              </a:lnSpc>
              <a:spcBef>
                <a:spcPts val="500"/>
              </a:spcBef>
              <a:spcAft>
                <a:spcPts val="0"/>
              </a:spcAft>
              <a:buSzPts val="2400"/>
              <a:buChar char="•"/>
              <a:defRPr>
                <a:solidFill>
                  <a:schemeClr val="dk1"/>
                </a:solidFill>
              </a:defRPr>
            </a:lvl3pPr>
            <a:lvl4pPr marL="1828800" lvl="3" indent="-355600" algn="l">
              <a:lnSpc>
                <a:spcPct val="90000"/>
              </a:lnSpc>
              <a:spcBef>
                <a:spcPts val="500"/>
              </a:spcBef>
              <a:spcAft>
                <a:spcPts val="0"/>
              </a:spcAft>
              <a:buSzPts val="2000"/>
              <a:buChar char="•"/>
              <a:defRPr>
                <a:solidFill>
                  <a:schemeClr val="dk1"/>
                </a:solidFill>
              </a:defRPr>
            </a:lvl4pPr>
            <a:lvl5pPr marL="2286000" lvl="4" indent="-355600" algn="l">
              <a:lnSpc>
                <a:spcPct val="90000"/>
              </a:lnSpc>
              <a:spcBef>
                <a:spcPts val="500"/>
              </a:spcBef>
              <a:spcAft>
                <a:spcPts val="0"/>
              </a:spcAft>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
          <p:cNvSpPr txBox="1">
            <a:spLocks noGrp="1"/>
          </p:cNvSpPr>
          <p:nvPr>
            <p:ph type="body" idx="2"/>
          </p:nvPr>
        </p:nvSpPr>
        <p:spPr>
          <a:xfrm>
            <a:off x="7467600" y="3298825"/>
            <a:ext cx="2733675" cy="13001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400"/>
              <a:buNone/>
              <a:defRPr sz="1400">
                <a:solidFill>
                  <a:srgbClr val="7F7F7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enutzerdefiniertes Layout">
  <p:cSld name="5_Benutzerdefiniertes Layout">
    <p:spTree>
      <p:nvGrpSpPr>
        <p:cNvPr id="1" name="Shape 69"/>
        <p:cNvGrpSpPr/>
        <p:nvPr/>
      </p:nvGrpSpPr>
      <p:grpSpPr>
        <a:xfrm>
          <a:off x="0" y="0"/>
          <a:ext cx="0" cy="0"/>
          <a:chOff x="0" y="0"/>
          <a:chExt cx="0" cy="0"/>
        </a:xfrm>
      </p:grpSpPr>
      <p:sp>
        <p:nvSpPr>
          <p:cNvPr id="70" name="Google Shape;70;p7"/>
          <p:cNvSpPr txBox="1"/>
          <p:nvPr/>
        </p:nvSpPr>
        <p:spPr>
          <a:xfrm>
            <a:off x="1144800" y="6193806"/>
            <a:ext cx="1963480" cy="50285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This project has received funding from the European Union’s H2020 Coordination Support Action under Grant Agreement No. 894356.</a:t>
            </a:r>
            <a:endParaRPr sz="1100" b="0" i="0" u="none" strike="noStrike" cap="none">
              <a:solidFill>
                <a:srgbClr val="FF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pic>
        <p:nvPicPr>
          <p:cNvPr id="71" name="Google Shape;71;p7"/>
          <p:cNvPicPr preferRelativeResize="0"/>
          <p:nvPr/>
        </p:nvPicPr>
        <p:blipFill rotWithShape="1">
          <a:blip r:embed="rId2">
            <a:alphaModFix/>
          </a:blip>
          <a:srcRect/>
          <a:stretch/>
        </p:blipFill>
        <p:spPr>
          <a:xfrm>
            <a:off x="4428321" y="6216170"/>
            <a:ext cx="919086" cy="354787"/>
          </a:xfrm>
          <a:prstGeom prst="rect">
            <a:avLst/>
          </a:prstGeom>
          <a:noFill/>
          <a:ln>
            <a:noFill/>
          </a:ln>
        </p:spPr>
      </p:pic>
      <p:pic>
        <p:nvPicPr>
          <p:cNvPr id="72" name="Google Shape;72;p7" descr="https://365tno.sharepoint.com/sites/intranet/Organisation/CS/Marketing_Communications/Externe-profilering/Logos/426_1_TNO_ifl_zwart.png"/>
          <p:cNvPicPr preferRelativeResize="0"/>
          <p:nvPr/>
        </p:nvPicPr>
        <p:blipFill rotWithShape="1">
          <a:blip r:embed="rId3">
            <a:alphaModFix/>
          </a:blip>
          <a:srcRect l="7704" t="16984" r="4714" b="21685"/>
          <a:stretch/>
        </p:blipFill>
        <p:spPr>
          <a:xfrm>
            <a:off x="3309309" y="6307868"/>
            <a:ext cx="1015908" cy="171393"/>
          </a:xfrm>
          <a:prstGeom prst="rect">
            <a:avLst/>
          </a:prstGeom>
          <a:noFill/>
          <a:ln>
            <a:noFill/>
          </a:ln>
        </p:spPr>
      </p:pic>
      <p:pic>
        <p:nvPicPr>
          <p:cNvPr id="73" name="Google Shape;73;p7"/>
          <p:cNvPicPr preferRelativeResize="0"/>
          <p:nvPr/>
        </p:nvPicPr>
        <p:blipFill rotWithShape="1">
          <a:blip r:embed="rId4">
            <a:alphaModFix/>
          </a:blip>
          <a:srcRect/>
          <a:stretch/>
        </p:blipFill>
        <p:spPr>
          <a:xfrm>
            <a:off x="5473799" y="6257882"/>
            <a:ext cx="722915" cy="271360"/>
          </a:xfrm>
          <a:prstGeom prst="rect">
            <a:avLst/>
          </a:prstGeom>
          <a:noFill/>
          <a:ln>
            <a:noFill/>
          </a:ln>
        </p:spPr>
      </p:pic>
      <p:pic>
        <p:nvPicPr>
          <p:cNvPr id="74" name="Google Shape;74;p7" descr="R:\PR\01_Unternehmenskommunikation\12_Corporate_Design\02_Logo\bea_logo_black_font\bea_logo_black_font_c4_transp.jpg"/>
          <p:cNvPicPr preferRelativeResize="0"/>
          <p:nvPr/>
        </p:nvPicPr>
        <p:blipFill rotWithShape="1">
          <a:blip r:embed="rId5">
            <a:alphaModFix/>
          </a:blip>
          <a:srcRect/>
          <a:stretch/>
        </p:blipFill>
        <p:spPr>
          <a:xfrm>
            <a:off x="6454745" y="6239379"/>
            <a:ext cx="517496" cy="288447"/>
          </a:xfrm>
          <a:prstGeom prst="rect">
            <a:avLst/>
          </a:prstGeom>
          <a:noFill/>
          <a:ln>
            <a:noFill/>
          </a:ln>
        </p:spPr>
      </p:pic>
      <p:pic>
        <p:nvPicPr>
          <p:cNvPr id="75" name="Google Shape;75;p7"/>
          <p:cNvPicPr preferRelativeResize="0"/>
          <p:nvPr/>
        </p:nvPicPr>
        <p:blipFill rotWithShape="1">
          <a:blip r:embed="rId6">
            <a:alphaModFix/>
          </a:blip>
          <a:srcRect t="8772" b="16665"/>
          <a:stretch/>
        </p:blipFill>
        <p:spPr>
          <a:xfrm>
            <a:off x="7166080" y="6153650"/>
            <a:ext cx="968118" cy="356046"/>
          </a:xfrm>
          <a:prstGeom prst="rect">
            <a:avLst/>
          </a:prstGeom>
          <a:noFill/>
          <a:ln>
            <a:noFill/>
          </a:ln>
        </p:spPr>
      </p:pic>
      <p:pic>
        <p:nvPicPr>
          <p:cNvPr id="76" name="Google Shape;76;p7"/>
          <p:cNvPicPr preferRelativeResize="0"/>
          <p:nvPr/>
        </p:nvPicPr>
        <p:blipFill rotWithShape="1">
          <a:blip r:embed="rId7">
            <a:alphaModFix/>
          </a:blip>
          <a:srcRect/>
          <a:stretch/>
        </p:blipFill>
        <p:spPr>
          <a:xfrm>
            <a:off x="8359881" y="6144862"/>
            <a:ext cx="447505" cy="439814"/>
          </a:xfrm>
          <a:prstGeom prst="rect">
            <a:avLst/>
          </a:prstGeom>
          <a:noFill/>
          <a:ln>
            <a:noFill/>
          </a:ln>
        </p:spPr>
      </p:pic>
      <p:pic>
        <p:nvPicPr>
          <p:cNvPr id="77" name="Google Shape;77;p7"/>
          <p:cNvPicPr preferRelativeResize="0"/>
          <p:nvPr/>
        </p:nvPicPr>
        <p:blipFill rotWithShape="1">
          <a:blip r:embed="rId8">
            <a:alphaModFix/>
          </a:blip>
          <a:srcRect/>
          <a:stretch/>
        </p:blipFill>
        <p:spPr>
          <a:xfrm>
            <a:off x="9106177" y="6273252"/>
            <a:ext cx="520986" cy="240621"/>
          </a:xfrm>
          <a:prstGeom prst="rect">
            <a:avLst/>
          </a:prstGeom>
          <a:noFill/>
          <a:ln>
            <a:noFill/>
          </a:ln>
        </p:spPr>
      </p:pic>
      <p:pic>
        <p:nvPicPr>
          <p:cNvPr id="78" name="Google Shape;78;p7" descr="header_E"/>
          <p:cNvPicPr preferRelativeResize="0"/>
          <p:nvPr/>
        </p:nvPicPr>
        <p:blipFill rotWithShape="1">
          <a:blip r:embed="rId9">
            <a:alphaModFix/>
          </a:blip>
          <a:srcRect l="31882" r="31726"/>
          <a:stretch/>
        </p:blipFill>
        <p:spPr>
          <a:xfrm>
            <a:off x="9910752" y="6227605"/>
            <a:ext cx="786800" cy="367285"/>
          </a:xfrm>
          <a:prstGeom prst="rect">
            <a:avLst/>
          </a:prstGeom>
          <a:noFill/>
          <a:ln>
            <a:noFill/>
          </a:ln>
        </p:spPr>
      </p:pic>
      <p:pic>
        <p:nvPicPr>
          <p:cNvPr id="79" name="Google Shape;79;p7"/>
          <p:cNvPicPr preferRelativeResize="0"/>
          <p:nvPr/>
        </p:nvPicPr>
        <p:blipFill rotWithShape="1">
          <a:blip r:embed="rId10">
            <a:alphaModFix/>
          </a:blip>
          <a:srcRect/>
          <a:stretch/>
        </p:blipFill>
        <p:spPr>
          <a:xfrm>
            <a:off x="10847630" y="6137161"/>
            <a:ext cx="463100" cy="546600"/>
          </a:xfrm>
          <a:prstGeom prst="rect">
            <a:avLst/>
          </a:prstGeom>
          <a:noFill/>
          <a:ln>
            <a:noFill/>
          </a:ln>
        </p:spPr>
      </p:pic>
      <p:pic>
        <p:nvPicPr>
          <p:cNvPr id="80" name="Google Shape;80;p7" descr="cidimage002.png@01D4FECE.D63D32C0"/>
          <p:cNvPicPr preferRelativeResize="0"/>
          <p:nvPr/>
        </p:nvPicPr>
        <p:blipFill rotWithShape="1">
          <a:blip r:embed="rId11">
            <a:alphaModFix/>
          </a:blip>
          <a:srcRect/>
          <a:stretch/>
        </p:blipFill>
        <p:spPr>
          <a:xfrm>
            <a:off x="11569993" y="6153650"/>
            <a:ext cx="414671" cy="401685"/>
          </a:xfrm>
          <a:prstGeom prst="rect">
            <a:avLst/>
          </a:prstGeom>
          <a:noFill/>
          <a:ln>
            <a:noFill/>
          </a:ln>
        </p:spPr>
      </p:pic>
      <p:pic>
        <p:nvPicPr>
          <p:cNvPr id="81" name="Google Shape;81;p7"/>
          <p:cNvPicPr preferRelativeResize="0"/>
          <p:nvPr/>
        </p:nvPicPr>
        <p:blipFill rotWithShape="1">
          <a:blip r:embed="rId12">
            <a:alphaModFix/>
          </a:blip>
          <a:srcRect/>
          <a:stretch/>
        </p:blipFill>
        <p:spPr>
          <a:xfrm>
            <a:off x="336755" y="6193807"/>
            <a:ext cx="705236" cy="502857"/>
          </a:xfrm>
          <a:prstGeom prst="rect">
            <a:avLst/>
          </a:prstGeom>
          <a:noFill/>
          <a:ln>
            <a:noFill/>
          </a:ln>
        </p:spPr>
      </p:pic>
      <p:pic>
        <p:nvPicPr>
          <p:cNvPr id="82" name="Google Shape;82;p7"/>
          <p:cNvPicPr preferRelativeResize="0"/>
          <p:nvPr/>
        </p:nvPicPr>
        <p:blipFill rotWithShape="1">
          <a:blip r:embed="rId13">
            <a:alphaModFix/>
          </a:blip>
          <a:srcRect/>
          <a:stretch/>
        </p:blipFill>
        <p:spPr>
          <a:xfrm>
            <a:off x="4150242" y="2487922"/>
            <a:ext cx="3891516" cy="299464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34EA8"/>
              </a:buClr>
              <a:buSzPts val="3200"/>
              <a:buFont typeface="Arial"/>
              <a:buNone/>
              <a:defRPr sz="3200">
                <a:solidFill>
                  <a:srgbClr val="034EA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3200"/>
              <a:buNone/>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8"/>
          <p:cNvPicPr preferRelativeResize="0"/>
          <p:nvPr/>
        </p:nvPicPr>
        <p:blipFill rotWithShape="1">
          <a:blip r:embed="rId2">
            <a:alphaModFix/>
          </a:blip>
          <a:srcRect/>
          <a:stretch/>
        </p:blipFill>
        <p:spPr>
          <a:xfrm>
            <a:off x="11375122" y="6356350"/>
            <a:ext cx="501445" cy="340314"/>
          </a:xfrm>
          <a:prstGeom prst="rect">
            <a:avLst/>
          </a:prstGeom>
          <a:noFill/>
          <a:ln>
            <a:noFill/>
          </a:ln>
        </p:spPr>
      </p:pic>
      <p:sp>
        <p:nvSpPr>
          <p:cNvPr id="89" name="Google Shape;89;p8"/>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enutzerdefiniertes Layout">
  <p:cSld name="4_Benutzerdefiniertes Layout">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34EA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
        <p:nvSpPr>
          <p:cNvPr id="94" name="Google Shape;94;p9"/>
          <p:cNvSpPr txBox="1">
            <a:spLocks noGrp="1"/>
          </p:cNvSpPr>
          <p:nvPr>
            <p:ph type="body" idx="1"/>
          </p:nvPr>
        </p:nvSpPr>
        <p:spPr>
          <a:xfrm>
            <a:off x="824790" y="2061883"/>
            <a:ext cx="4957763" cy="41058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chemeClr val="lt1"/>
                </a:solidFill>
              </a:defRPr>
            </a:lvl1pPr>
            <a:lvl2pPr marL="914400" lvl="1" indent="-406400" algn="l">
              <a:lnSpc>
                <a:spcPct val="90000"/>
              </a:lnSpc>
              <a:spcBef>
                <a:spcPts val="500"/>
              </a:spcBef>
              <a:spcAft>
                <a:spcPts val="0"/>
              </a:spcAft>
              <a:buSzPts val="2800"/>
              <a:buChar char="•"/>
              <a:defRPr>
                <a:solidFill>
                  <a:schemeClr val="lt1"/>
                </a:solidFill>
              </a:defRPr>
            </a:lvl2pPr>
            <a:lvl3pPr marL="1371600" lvl="2" indent="-381000" algn="l">
              <a:lnSpc>
                <a:spcPct val="90000"/>
              </a:lnSpc>
              <a:spcBef>
                <a:spcPts val="500"/>
              </a:spcBef>
              <a:spcAft>
                <a:spcPts val="0"/>
              </a:spcAft>
              <a:buSzPts val="2400"/>
              <a:buChar char="•"/>
              <a:defRPr>
                <a:solidFill>
                  <a:schemeClr val="lt1"/>
                </a:solidFill>
              </a:defRPr>
            </a:lvl3pPr>
            <a:lvl4pPr marL="1828800" lvl="3" indent="-355600" algn="l">
              <a:lnSpc>
                <a:spcPct val="90000"/>
              </a:lnSpc>
              <a:spcBef>
                <a:spcPts val="500"/>
              </a:spcBef>
              <a:spcAft>
                <a:spcPts val="0"/>
              </a:spcAft>
              <a:buSzPts val="2000"/>
              <a:buChar char="•"/>
              <a:defRPr>
                <a:solidFill>
                  <a:schemeClr val="lt1"/>
                </a:solidFill>
              </a:defRPr>
            </a:lvl4pPr>
            <a:lvl5pPr marL="2286000" lvl="4" indent="-355600" algn="l">
              <a:lnSpc>
                <a:spcPct val="90000"/>
              </a:lnSpc>
              <a:spcBef>
                <a:spcPts val="500"/>
              </a:spcBef>
              <a:spcAft>
                <a:spcPts val="0"/>
              </a:spcAft>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
          <p:cNvSpPr txBox="1">
            <a:spLocks noGrp="1"/>
          </p:cNvSpPr>
          <p:nvPr>
            <p:ph type="body" idx="2"/>
          </p:nvPr>
        </p:nvSpPr>
        <p:spPr>
          <a:xfrm>
            <a:off x="6396037" y="2061883"/>
            <a:ext cx="4957763" cy="410583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chemeClr val="lt1"/>
                </a:solidFill>
              </a:defRPr>
            </a:lvl1pPr>
            <a:lvl2pPr marL="914400" lvl="1" indent="-406400" algn="l">
              <a:lnSpc>
                <a:spcPct val="90000"/>
              </a:lnSpc>
              <a:spcBef>
                <a:spcPts val="500"/>
              </a:spcBef>
              <a:spcAft>
                <a:spcPts val="0"/>
              </a:spcAft>
              <a:buSzPts val="2800"/>
              <a:buChar char="•"/>
              <a:defRPr>
                <a:solidFill>
                  <a:schemeClr val="lt1"/>
                </a:solidFill>
              </a:defRPr>
            </a:lvl2pPr>
            <a:lvl3pPr marL="1371600" lvl="2" indent="-381000" algn="l">
              <a:lnSpc>
                <a:spcPct val="90000"/>
              </a:lnSpc>
              <a:spcBef>
                <a:spcPts val="500"/>
              </a:spcBef>
              <a:spcAft>
                <a:spcPts val="0"/>
              </a:spcAft>
              <a:buSzPts val="2400"/>
              <a:buChar char="•"/>
              <a:defRPr>
                <a:solidFill>
                  <a:schemeClr val="lt1"/>
                </a:solidFill>
              </a:defRPr>
            </a:lvl3pPr>
            <a:lvl4pPr marL="1828800" lvl="3" indent="-355600" algn="l">
              <a:lnSpc>
                <a:spcPct val="90000"/>
              </a:lnSpc>
              <a:spcBef>
                <a:spcPts val="500"/>
              </a:spcBef>
              <a:spcAft>
                <a:spcPts val="0"/>
              </a:spcAft>
              <a:buSzPts val="2000"/>
              <a:buChar char="•"/>
              <a:defRPr>
                <a:solidFill>
                  <a:schemeClr val="lt1"/>
                </a:solidFill>
              </a:defRPr>
            </a:lvl4pPr>
            <a:lvl5pPr marL="2286000" lvl="4" indent="-355600" algn="l">
              <a:lnSpc>
                <a:spcPct val="90000"/>
              </a:lnSpc>
              <a:spcBef>
                <a:spcPts val="500"/>
              </a:spcBef>
              <a:spcAft>
                <a:spcPts val="0"/>
              </a:spcAft>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enutzerdefiniertes Layout">
  <p:cSld name="Benutzerdefiniertes Layout">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34EA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0"/>
          <p:cNvSpPr txBox="1"/>
          <p:nvPr/>
        </p:nvSpPr>
        <p:spPr>
          <a:xfrm>
            <a:off x="1144800" y="6193806"/>
            <a:ext cx="1963480" cy="50285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This project has received funding from the European Union’s H2020 Coordination Support Action under Grant Agreement No. 894356.</a:t>
            </a:r>
            <a:endParaRPr sz="1100" b="0" i="0" u="none" strike="noStrike" cap="none">
              <a:solidFill>
                <a:srgbClr val="FF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600"/>
              <a:buFont typeface="Arial"/>
              <a:buNone/>
            </a:pPr>
            <a:r>
              <a:rPr lang="nl-NL" sz="600" b="0" i="0" u="none" strike="noStrike" cap="none">
                <a:solidFill>
                  <a:schemeClr val="dk1"/>
                </a:solidFill>
                <a:latin typeface="Arial"/>
                <a:ea typeface="Arial"/>
                <a:cs typeface="Arial"/>
                <a:sym typeface="Arial"/>
              </a:rPr>
              <a:t> </a:t>
            </a:r>
            <a:endParaRPr sz="1100" b="0" i="0" u="none" strike="noStrike" cap="none">
              <a:solidFill>
                <a:schemeClr val="dk1"/>
              </a:solidFill>
              <a:latin typeface="Arial"/>
              <a:ea typeface="Arial"/>
              <a:cs typeface="Arial"/>
              <a:sym typeface="Arial"/>
            </a:endParaRPr>
          </a:p>
        </p:txBody>
      </p:sp>
      <p:pic>
        <p:nvPicPr>
          <p:cNvPr id="99" name="Google Shape;99;p10"/>
          <p:cNvPicPr preferRelativeResize="0"/>
          <p:nvPr/>
        </p:nvPicPr>
        <p:blipFill rotWithShape="1">
          <a:blip r:embed="rId2">
            <a:alphaModFix/>
          </a:blip>
          <a:srcRect/>
          <a:stretch/>
        </p:blipFill>
        <p:spPr>
          <a:xfrm>
            <a:off x="4428321" y="6216170"/>
            <a:ext cx="919086" cy="354787"/>
          </a:xfrm>
          <a:prstGeom prst="rect">
            <a:avLst/>
          </a:prstGeom>
          <a:noFill/>
          <a:ln>
            <a:noFill/>
          </a:ln>
        </p:spPr>
      </p:pic>
      <p:pic>
        <p:nvPicPr>
          <p:cNvPr id="100" name="Google Shape;100;p10" descr="https://365tno.sharepoint.com/sites/intranet/Organisation/CS/Marketing_Communications/Externe-profilering/Logos/426_1_TNO_ifl_zwart.png"/>
          <p:cNvPicPr preferRelativeResize="0"/>
          <p:nvPr/>
        </p:nvPicPr>
        <p:blipFill rotWithShape="1">
          <a:blip r:embed="rId3">
            <a:alphaModFix/>
          </a:blip>
          <a:srcRect l="7704" t="16984" r="4714" b="21685"/>
          <a:stretch/>
        </p:blipFill>
        <p:spPr>
          <a:xfrm>
            <a:off x="3309309" y="6307868"/>
            <a:ext cx="1015908" cy="171393"/>
          </a:xfrm>
          <a:prstGeom prst="rect">
            <a:avLst/>
          </a:prstGeom>
          <a:noFill/>
          <a:ln>
            <a:noFill/>
          </a:ln>
        </p:spPr>
      </p:pic>
      <p:pic>
        <p:nvPicPr>
          <p:cNvPr id="101" name="Google Shape;101;p10"/>
          <p:cNvPicPr preferRelativeResize="0"/>
          <p:nvPr/>
        </p:nvPicPr>
        <p:blipFill rotWithShape="1">
          <a:blip r:embed="rId4">
            <a:alphaModFix/>
          </a:blip>
          <a:srcRect/>
          <a:stretch/>
        </p:blipFill>
        <p:spPr>
          <a:xfrm>
            <a:off x="5473799" y="6257882"/>
            <a:ext cx="722915" cy="271360"/>
          </a:xfrm>
          <a:prstGeom prst="rect">
            <a:avLst/>
          </a:prstGeom>
          <a:noFill/>
          <a:ln>
            <a:noFill/>
          </a:ln>
        </p:spPr>
      </p:pic>
      <p:pic>
        <p:nvPicPr>
          <p:cNvPr id="102" name="Google Shape;102;p10" descr="R:\PR\01_Unternehmenskommunikation\12_Corporate_Design\02_Logo\bea_logo_black_font\bea_logo_black_font_c4_transp.jpg"/>
          <p:cNvPicPr preferRelativeResize="0"/>
          <p:nvPr/>
        </p:nvPicPr>
        <p:blipFill rotWithShape="1">
          <a:blip r:embed="rId5">
            <a:alphaModFix/>
          </a:blip>
          <a:srcRect/>
          <a:stretch/>
        </p:blipFill>
        <p:spPr>
          <a:xfrm>
            <a:off x="6454745" y="6239379"/>
            <a:ext cx="517496" cy="288447"/>
          </a:xfrm>
          <a:prstGeom prst="rect">
            <a:avLst/>
          </a:prstGeom>
          <a:noFill/>
          <a:ln>
            <a:noFill/>
          </a:ln>
        </p:spPr>
      </p:pic>
      <p:pic>
        <p:nvPicPr>
          <p:cNvPr id="103" name="Google Shape;103;p10"/>
          <p:cNvPicPr preferRelativeResize="0"/>
          <p:nvPr/>
        </p:nvPicPr>
        <p:blipFill rotWithShape="1">
          <a:blip r:embed="rId6">
            <a:alphaModFix/>
          </a:blip>
          <a:srcRect t="8772" b="16665"/>
          <a:stretch/>
        </p:blipFill>
        <p:spPr>
          <a:xfrm>
            <a:off x="7166080" y="6153650"/>
            <a:ext cx="968118" cy="356046"/>
          </a:xfrm>
          <a:prstGeom prst="rect">
            <a:avLst/>
          </a:prstGeom>
          <a:noFill/>
          <a:ln>
            <a:noFill/>
          </a:ln>
        </p:spPr>
      </p:pic>
      <p:pic>
        <p:nvPicPr>
          <p:cNvPr id="104" name="Google Shape;104;p10"/>
          <p:cNvPicPr preferRelativeResize="0"/>
          <p:nvPr/>
        </p:nvPicPr>
        <p:blipFill rotWithShape="1">
          <a:blip r:embed="rId7">
            <a:alphaModFix/>
          </a:blip>
          <a:srcRect/>
          <a:stretch/>
        </p:blipFill>
        <p:spPr>
          <a:xfrm>
            <a:off x="8359881" y="6144862"/>
            <a:ext cx="447505" cy="439814"/>
          </a:xfrm>
          <a:prstGeom prst="rect">
            <a:avLst/>
          </a:prstGeom>
          <a:noFill/>
          <a:ln>
            <a:noFill/>
          </a:ln>
        </p:spPr>
      </p:pic>
      <p:pic>
        <p:nvPicPr>
          <p:cNvPr id="105" name="Google Shape;105;p10"/>
          <p:cNvPicPr preferRelativeResize="0"/>
          <p:nvPr/>
        </p:nvPicPr>
        <p:blipFill rotWithShape="1">
          <a:blip r:embed="rId8">
            <a:alphaModFix/>
          </a:blip>
          <a:srcRect/>
          <a:stretch/>
        </p:blipFill>
        <p:spPr>
          <a:xfrm>
            <a:off x="9106177" y="6273252"/>
            <a:ext cx="520986" cy="240621"/>
          </a:xfrm>
          <a:prstGeom prst="rect">
            <a:avLst/>
          </a:prstGeom>
          <a:noFill/>
          <a:ln>
            <a:noFill/>
          </a:ln>
        </p:spPr>
      </p:pic>
      <p:pic>
        <p:nvPicPr>
          <p:cNvPr id="106" name="Google Shape;106;p10" descr="header_E"/>
          <p:cNvPicPr preferRelativeResize="0"/>
          <p:nvPr/>
        </p:nvPicPr>
        <p:blipFill rotWithShape="1">
          <a:blip r:embed="rId9">
            <a:alphaModFix/>
          </a:blip>
          <a:srcRect l="31882" r="31726"/>
          <a:stretch/>
        </p:blipFill>
        <p:spPr>
          <a:xfrm>
            <a:off x="9910752" y="6227605"/>
            <a:ext cx="786800" cy="367285"/>
          </a:xfrm>
          <a:prstGeom prst="rect">
            <a:avLst/>
          </a:prstGeom>
          <a:noFill/>
          <a:ln>
            <a:noFill/>
          </a:ln>
        </p:spPr>
      </p:pic>
      <p:pic>
        <p:nvPicPr>
          <p:cNvPr id="107" name="Google Shape;107;p10"/>
          <p:cNvPicPr preferRelativeResize="0"/>
          <p:nvPr/>
        </p:nvPicPr>
        <p:blipFill rotWithShape="1">
          <a:blip r:embed="rId10">
            <a:alphaModFix/>
          </a:blip>
          <a:srcRect/>
          <a:stretch/>
        </p:blipFill>
        <p:spPr>
          <a:xfrm>
            <a:off x="10847630" y="6137161"/>
            <a:ext cx="463100" cy="546600"/>
          </a:xfrm>
          <a:prstGeom prst="rect">
            <a:avLst/>
          </a:prstGeom>
          <a:noFill/>
          <a:ln>
            <a:noFill/>
          </a:ln>
        </p:spPr>
      </p:pic>
      <p:pic>
        <p:nvPicPr>
          <p:cNvPr id="108" name="Google Shape;108;p10" descr="cidimage002.png@01D4FECE.D63D32C0"/>
          <p:cNvPicPr preferRelativeResize="0"/>
          <p:nvPr/>
        </p:nvPicPr>
        <p:blipFill rotWithShape="1">
          <a:blip r:embed="rId11">
            <a:alphaModFix/>
          </a:blip>
          <a:srcRect/>
          <a:stretch/>
        </p:blipFill>
        <p:spPr>
          <a:xfrm>
            <a:off x="11569993" y="6153650"/>
            <a:ext cx="414671" cy="401685"/>
          </a:xfrm>
          <a:prstGeom prst="rect">
            <a:avLst/>
          </a:prstGeom>
          <a:noFill/>
          <a:ln>
            <a:noFill/>
          </a:ln>
        </p:spPr>
      </p:pic>
      <p:pic>
        <p:nvPicPr>
          <p:cNvPr id="109" name="Google Shape;109;p10"/>
          <p:cNvPicPr preferRelativeResize="0"/>
          <p:nvPr/>
        </p:nvPicPr>
        <p:blipFill rotWithShape="1">
          <a:blip r:embed="rId12">
            <a:alphaModFix/>
          </a:blip>
          <a:srcRect/>
          <a:stretch/>
        </p:blipFill>
        <p:spPr>
          <a:xfrm>
            <a:off x="336755" y="6193807"/>
            <a:ext cx="705236" cy="502857"/>
          </a:xfrm>
          <a:prstGeom prst="rect">
            <a:avLst/>
          </a:prstGeom>
          <a:noFill/>
          <a:ln>
            <a:noFill/>
          </a:ln>
        </p:spPr>
      </p:pic>
      <p:pic>
        <p:nvPicPr>
          <p:cNvPr id="110" name="Google Shape;110;p10"/>
          <p:cNvPicPr preferRelativeResize="0"/>
          <p:nvPr/>
        </p:nvPicPr>
        <p:blipFill rotWithShape="1">
          <a:blip r:embed="rId13">
            <a:alphaModFix/>
          </a:blip>
          <a:srcRect/>
          <a:stretch/>
        </p:blipFill>
        <p:spPr>
          <a:xfrm>
            <a:off x="4150242" y="2487922"/>
            <a:ext cx="3891516" cy="29946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34EA8"/>
              </a:buClr>
              <a:buSzPts val="3200"/>
              <a:buFont typeface="Arial"/>
              <a:buNone/>
              <a:defRPr sz="3200" b="0" i="0" u="none" strike="noStrike" cap="none">
                <a:solidFill>
                  <a:srgbClr val="034EA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34EA8"/>
              </a:buClr>
              <a:buSzPts val="2800"/>
              <a:buFont typeface="Arial"/>
              <a:buNone/>
              <a:defRPr sz="28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rgbClr val="034EA8"/>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rgbClr val="034EA8"/>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rgbClr val="034EA8"/>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rgbClr val="034EA8"/>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13" name="Google Shape;13;p1"/>
          <p:cNvPicPr preferRelativeResize="0"/>
          <p:nvPr/>
        </p:nvPicPr>
        <p:blipFill rotWithShape="1">
          <a:blip r:embed="rId21">
            <a:alphaModFix/>
          </a:blip>
          <a:srcRect/>
          <a:stretch/>
        </p:blipFill>
        <p:spPr>
          <a:xfrm>
            <a:off x="9157397" y="102027"/>
            <a:ext cx="2719170" cy="971602"/>
          </a:xfrm>
          <a:prstGeom prst="rect">
            <a:avLst/>
          </a:prstGeom>
          <a:noFill/>
          <a:ln>
            <a:noFill/>
          </a:ln>
        </p:spPr>
      </p:pic>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a:t>
            </a:fld>
            <a:endParaRPr/>
          </a:p>
        </p:txBody>
      </p:sp>
      <p:sp>
        <p:nvSpPr>
          <p:cNvPr id="15" name="Google Shape;15;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image" Target="../media/image9.jpeg"/><Relationship Id="rId12"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7.jpeg"/><Relationship Id="rId5" Type="http://schemas.openxmlformats.org/officeDocument/2006/relationships/image" Target="../media/image13.png"/><Relationship Id="rId10" Type="http://schemas.openxmlformats.org/officeDocument/2006/relationships/image" Target="../media/image6.jpeg"/><Relationship Id="rId4" Type="http://schemas.openxmlformats.org/officeDocument/2006/relationships/image" Target="../media/image1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Important to think of when you prepare for this training</a:t>
            </a:r>
          </a:p>
        </p:txBody>
      </p:sp>
      <p:sp>
        <p:nvSpPr>
          <p:cNvPr id="315" name="Google Shape;315;p21"/>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fontScale="55000" lnSpcReduction="20000"/>
          </a:bodyPr>
          <a:lstStyle/>
          <a:p>
            <a:pPr marL="457200" lvl="0" indent="-457200" algn="l" rtl="0">
              <a:lnSpc>
                <a:spcPct val="120000"/>
              </a:lnSpc>
              <a:spcBef>
                <a:spcPts val="0"/>
              </a:spcBef>
              <a:spcAft>
                <a:spcPts val="0"/>
              </a:spcAft>
              <a:buSzPct val="100000"/>
              <a:buFont typeface="Arial"/>
              <a:buChar char="•"/>
            </a:pPr>
            <a:r>
              <a:rPr lang="en-GB" sz="2800" noProof="0" dirty="0"/>
              <a:t>The training material is prepared primarily as a physical training opportunity for a group of 8-15 persons that, ideally, represent 4-8 different SME clusters. </a:t>
            </a:r>
            <a:endParaRPr lang="en-GB" noProof="0" dirty="0"/>
          </a:p>
          <a:p>
            <a:pPr marL="457200" lvl="0" indent="-457200" algn="l" rtl="0">
              <a:lnSpc>
                <a:spcPct val="120000"/>
              </a:lnSpc>
              <a:spcBef>
                <a:spcPts val="1000"/>
              </a:spcBef>
              <a:spcAft>
                <a:spcPts val="0"/>
              </a:spcAft>
              <a:buSzPct val="100000"/>
              <a:buFont typeface="Arial"/>
              <a:buChar char="•"/>
            </a:pPr>
            <a:r>
              <a:rPr lang="en-GB" sz="2800" noProof="0" dirty="0"/>
              <a:t>It can also be carried out as an trainer-led online training event for the same type of group. Suggestions for how to adapt interactive elements in such a case are included, but some further adaptations may be needed.</a:t>
            </a:r>
            <a:endParaRPr lang="en-GB" noProof="0" dirty="0"/>
          </a:p>
          <a:p>
            <a:pPr marL="457200" lvl="0" indent="-457200" algn="l" rtl="0">
              <a:lnSpc>
                <a:spcPct val="120000"/>
              </a:lnSpc>
              <a:spcBef>
                <a:spcPts val="1000"/>
              </a:spcBef>
              <a:spcAft>
                <a:spcPts val="0"/>
              </a:spcAft>
              <a:buSzPct val="100000"/>
              <a:buFont typeface="Arial"/>
              <a:buChar char="•"/>
            </a:pPr>
            <a:r>
              <a:rPr lang="en-GB" sz="2800" noProof="0" dirty="0"/>
              <a:t>The target group include Trusted Partners (or potential new Trusted Partners) but also other stakeholders that may be involved in the activities of local energy collectives, e.g. energy auditors, energy experts, local energy advisors, etc.</a:t>
            </a:r>
            <a:endParaRPr lang="en-GB" noProof="0" dirty="0"/>
          </a:p>
          <a:p>
            <a:pPr marL="457200" lvl="0" indent="-457200" algn="l" rtl="0">
              <a:lnSpc>
                <a:spcPct val="120000"/>
              </a:lnSpc>
              <a:spcBef>
                <a:spcPts val="1000"/>
              </a:spcBef>
              <a:spcAft>
                <a:spcPts val="0"/>
              </a:spcAft>
              <a:buSzPct val="100000"/>
              <a:buFont typeface="Arial"/>
              <a:buChar char="•"/>
            </a:pPr>
            <a:r>
              <a:rPr lang="en-GB" sz="2800" noProof="0" dirty="0"/>
              <a:t>The training should be interactive – with the aim that participants will actively contribute and learn both from you and each others’ experience. </a:t>
            </a:r>
            <a:endParaRPr lang="en-GB" noProof="0" dirty="0"/>
          </a:p>
          <a:p>
            <a:pPr marL="457200" lvl="0" indent="-457200" algn="l" rtl="0">
              <a:lnSpc>
                <a:spcPct val="120000"/>
              </a:lnSpc>
              <a:spcBef>
                <a:spcPts val="1000"/>
              </a:spcBef>
              <a:spcAft>
                <a:spcPts val="0"/>
              </a:spcAft>
              <a:buSzPct val="100000"/>
              <a:buFont typeface="Arial"/>
              <a:buChar char="•"/>
            </a:pPr>
            <a:r>
              <a:rPr lang="en-GB" sz="2800" noProof="0" dirty="0"/>
              <a:t>Interactive elements are marked with the symbol at the right. Sometimes alternative options are given. Choose and adapt, so that you do it in a way you are comfortable with, and that best suits the group.</a:t>
            </a:r>
            <a:endParaRPr lang="en-GB" noProof="0" dirty="0"/>
          </a:p>
          <a:p>
            <a:pPr marL="457200" lvl="0" indent="-457200" algn="l" rtl="0">
              <a:lnSpc>
                <a:spcPct val="120000"/>
              </a:lnSpc>
              <a:spcBef>
                <a:spcPts val="1000"/>
              </a:spcBef>
              <a:spcAft>
                <a:spcPts val="0"/>
              </a:spcAft>
              <a:buSzPct val="100000"/>
              <a:buFont typeface="Arial"/>
              <a:buChar char="•"/>
            </a:pPr>
            <a:r>
              <a:rPr lang="en-GB" noProof="0" dirty="0"/>
              <a:t>The notes contain the </a:t>
            </a:r>
            <a:r>
              <a:rPr lang="en-GB" noProof="0" dirty="0" err="1"/>
              <a:t>transcipt</a:t>
            </a:r>
            <a:r>
              <a:rPr lang="en-GB" noProof="0" dirty="0"/>
              <a:t> of the slide.</a:t>
            </a:r>
            <a:endParaRPr lang="en-GB" sz="2800" noProof="0" dirty="0"/>
          </a:p>
          <a:p>
            <a:pPr marL="0" lvl="0" indent="0" algn="l" rtl="0">
              <a:lnSpc>
                <a:spcPct val="90000"/>
              </a:lnSpc>
              <a:spcBef>
                <a:spcPts val="1000"/>
              </a:spcBef>
              <a:spcAft>
                <a:spcPts val="0"/>
              </a:spcAft>
              <a:buSzPct val="100000"/>
              <a:buNone/>
            </a:pPr>
            <a:endParaRPr lang="en-GB" noProof="0" dirty="0"/>
          </a:p>
        </p:txBody>
      </p:sp>
      <p:sp>
        <p:nvSpPr>
          <p:cNvPr id="316" name="Google Shape;3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17 November, 2021</a:t>
            </a:r>
            <a:endParaRPr/>
          </a:p>
        </p:txBody>
      </p:sp>
      <p:sp>
        <p:nvSpPr>
          <p:cNvPr id="317" name="Google Shape;317;p21"/>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a:t>
            </a:fld>
            <a:endParaRPr/>
          </a:p>
        </p:txBody>
      </p:sp>
      <p:grpSp>
        <p:nvGrpSpPr>
          <p:cNvPr id="318" name="Google Shape;318;p21"/>
          <p:cNvGrpSpPr/>
          <p:nvPr/>
        </p:nvGrpSpPr>
        <p:grpSpPr>
          <a:xfrm>
            <a:off x="11025036" y="4451116"/>
            <a:ext cx="657527" cy="787680"/>
            <a:chOff x="135517" y="136525"/>
            <a:chExt cx="761950" cy="761950"/>
          </a:xfrm>
        </p:grpSpPr>
        <p:sp>
          <p:nvSpPr>
            <p:cNvPr id="319" name="Google Shape;319;p21"/>
            <p:cNvSpPr/>
            <p:nvPr/>
          </p:nvSpPr>
          <p:spPr>
            <a:xfrm>
              <a:off x="135517" y="136525"/>
              <a:ext cx="761950" cy="761950"/>
            </a:xfrm>
            <a:prstGeom prst="ellipse">
              <a:avLst/>
            </a:prstGeom>
            <a:solidFill>
              <a:srgbClr val="FFF200"/>
            </a:solidFill>
            <a:ln w="1270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0" name="Google Shape;320;p21"/>
            <p:cNvSpPr/>
            <p:nvPr/>
          </p:nvSpPr>
          <p:spPr>
            <a:xfrm>
              <a:off x="313267" y="372533"/>
              <a:ext cx="448733" cy="270934"/>
            </a:xfrm>
            <a:prstGeom prst="wedgeEllipseCallout">
              <a:avLst>
                <a:gd name="adj1" fmla="val -20833"/>
                <a:gd name="adj2" fmla="val 62500"/>
              </a:avLst>
            </a:prstGeom>
            <a:solidFill>
              <a:schemeClr val="accent1"/>
            </a:solidFill>
            <a:ln w="12700" cap="flat" cmpd="sng">
              <a:solidFill>
                <a:srgbClr val="0238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241715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80"/>
          <p:cNvSpPr txBox="1">
            <a:spLocks noGrp="1"/>
          </p:cNvSpPr>
          <p:nvPr>
            <p:ph type="title"/>
          </p:nvPr>
        </p:nvSpPr>
        <p:spPr>
          <a:xfrm>
            <a:off x="396551" y="1586485"/>
            <a:ext cx="10515600" cy="572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34EA8"/>
              </a:buClr>
              <a:buSzPct val="111111"/>
              <a:buFont typeface="Arial"/>
              <a:buNone/>
            </a:pPr>
            <a:r>
              <a:rPr lang="en-GB" noProof="0" dirty="0">
                <a:latin typeface="Arial"/>
                <a:ea typeface="Arial"/>
                <a:cs typeface="Arial"/>
                <a:sym typeface="Arial"/>
              </a:rPr>
              <a:t>Step B: Assessment of potential energy savings and measures</a:t>
            </a:r>
            <a:br>
              <a:rPr lang="en-GB" noProof="0" dirty="0">
                <a:latin typeface="Arial"/>
                <a:ea typeface="Arial"/>
                <a:cs typeface="Arial"/>
                <a:sym typeface="Arial"/>
              </a:rPr>
            </a:br>
            <a:endParaRPr lang="en-GB" noProof="0" dirty="0">
              <a:latin typeface="Arial"/>
              <a:ea typeface="Arial"/>
              <a:cs typeface="Arial"/>
              <a:sym typeface="Arial"/>
            </a:endParaRPr>
          </a:p>
        </p:txBody>
      </p:sp>
      <p:sp>
        <p:nvSpPr>
          <p:cNvPr id="1288" name="Google Shape;1288;p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289" name="Google Shape;1289;p80"/>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10</a:t>
            </a:fld>
            <a:endParaRPr sz="1200" b="0" i="0" u="none" strike="noStrike" cap="none">
              <a:solidFill>
                <a:srgbClr val="888888"/>
              </a:solidFill>
              <a:latin typeface="Arial"/>
              <a:ea typeface="Arial"/>
              <a:cs typeface="Arial"/>
              <a:sym typeface="Arial"/>
            </a:endParaRPr>
          </a:p>
        </p:txBody>
      </p:sp>
      <p:sp>
        <p:nvSpPr>
          <p:cNvPr id="1290" name="Google Shape;1290;p80"/>
          <p:cNvSpPr txBox="1"/>
          <p:nvPr/>
        </p:nvSpPr>
        <p:spPr>
          <a:xfrm>
            <a:off x="396551" y="2159185"/>
            <a:ext cx="9388896" cy="313929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nl-NL" sz="2400" b="0" i="0" u="none" strike="noStrike" cap="none">
                <a:solidFill>
                  <a:srgbClr val="000000"/>
                </a:solidFill>
                <a:latin typeface="Arial"/>
                <a:ea typeface="Arial"/>
                <a:cs typeface="Arial"/>
                <a:sym typeface="Arial"/>
              </a:rPr>
              <a:t>Two approaches</a:t>
            </a:r>
            <a:endParaRPr/>
          </a:p>
          <a:p>
            <a:pPr marL="342900" marR="0" lvl="0" indent="-34290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Energy audits for each SME (individual)&gt; building-level measures</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Energy scan for the whole business area (collective)&gt; area-level measures </a:t>
            </a:r>
            <a:endParaRPr/>
          </a:p>
          <a:p>
            <a:pPr marL="0" marR="0" lvl="0" indent="0" algn="l" rtl="0">
              <a:lnSpc>
                <a:spcPct val="100000"/>
              </a:lnSpc>
              <a:spcBef>
                <a:spcPts val="0"/>
              </a:spcBef>
              <a:spcAft>
                <a:spcPts val="0"/>
              </a:spcAft>
              <a:buNone/>
            </a:pPr>
            <a:r>
              <a:rPr lang="nl-NL" sz="2400" b="0" i="1" u="none" strike="noStrike" cap="none">
                <a:solidFill>
                  <a:schemeClr val="dk1"/>
                </a:solidFill>
                <a:latin typeface="Arial"/>
                <a:ea typeface="Arial"/>
                <a:cs typeface="Arial"/>
                <a:sym typeface="Arial"/>
              </a:rPr>
              <a:t>Not alternatives of each other, but strengthening each other</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400" b="0" i="0" u="none" strike="noStrike" cap="none">
                <a:solidFill>
                  <a:srgbClr val="000000"/>
                </a:solidFill>
                <a:latin typeface="Arial"/>
                <a:ea typeface="Arial"/>
                <a:cs typeface="Arial"/>
                <a:sym typeface="Arial"/>
              </a:rPr>
              <a:t>Outcome of this step: Identification of potential energy projects and their energy savings potential (needed for business case)</a:t>
            </a:r>
            <a:endParaRPr sz="2400" b="0" i="0" u="none" strike="noStrike" cap="none">
              <a:solidFill>
                <a:srgbClr val="000000"/>
              </a:solidFill>
              <a:latin typeface="Arial"/>
              <a:ea typeface="Arial"/>
              <a:cs typeface="Arial"/>
              <a:sym typeface="Arial"/>
            </a:endParaRPr>
          </a:p>
        </p:txBody>
      </p:sp>
      <p:pic>
        <p:nvPicPr>
          <p:cNvPr id="1291" name="Google Shape;1291;p80" descr="Downward trend graph outline"/>
          <p:cNvPicPr preferRelativeResize="0"/>
          <p:nvPr/>
        </p:nvPicPr>
        <p:blipFill rotWithShape="1">
          <a:blip r:embed="rId3">
            <a:alphaModFix/>
          </a:blip>
          <a:srcRect/>
          <a:stretch/>
        </p:blipFill>
        <p:spPr>
          <a:xfrm>
            <a:off x="9149603" y="3571007"/>
            <a:ext cx="3150443" cy="31504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81"/>
          <p:cNvSpPr txBox="1">
            <a:spLocks noGrp="1"/>
          </p:cNvSpPr>
          <p:nvPr>
            <p:ph type="title"/>
          </p:nvPr>
        </p:nvSpPr>
        <p:spPr>
          <a:xfrm>
            <a:off x="363500" y="1166392"/>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Step C: Creating an energy action plan</a:t>
            </a:r>
            <a:endParaRPr lang="en-GB" noProof="0" dirty="0"/>
          </a:p>
        </p:txBody>
      </p:sp>
      <p:sp>
        <p:nvSpPr>
          <p:cNvPr id="1297" name="Google Shape;1297;p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298" name="Google Shape;1298;p81"/>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11</a:t>
            </a:fld>
            <a:endParaRPr sz="1200" b="0" i="0" u="none" strike="noStrike" cap="none">
              <a:solidFill>
                <a:srgbClr val="888888"/>
              </a:solidFill>
              <a:latin typeface="Arial"/>
              <a:ea typeface="Arial"/>
              <a:cs typeface="Arial"/>
              <a:sym typeface="Arial"/>
            </a:endParaRPr>
          </a:p>
        </p:txBody>
      </p:sp>
      <p:sp>
        <p:nvSpPr>
          <p:cNvPr id="1299" name="Google Shape;1299;p81"/>
          <p:cNvSpPr txBox="1"/>
          <p:nvPr/>
        </p:nvSpPr>
        <p:spPr>
          <a:xfrm>
            <a:off x="552450" y="1610011"/>
            <a:ext cx="7939800" cy="438578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nl-NL" sz="2100" b="1" i="0" u="none" strike="noStrike" cap="none" dirty="0" err="1">
                <a:solidFill>
                  <a:srgbClr val="000000"/>
                </a:solidFill>
                <a:latin typeface="Arial"/>
                <a:ea typeface="Arial"/>
                <a:cs typeface="Arial"/>
                <a:sym typeface="Arial"/>
              </a:rPr>
              <a:t>Elements</a:t>
            </a:r>
            <a:r>
              <a:rPr lang="nl-NL" sz="2100" b="1" i="0" u="none" strike="noStrike" cap="none" dirty="0">
                <a:solidFill>
                  <a:srgbClr val="000000"/>
                </a:solidFill>
                <a:latin typeface="Arial"/>
                <a:ea typeface="Arial"/>
                <a:cs typeface="Arial"/>
                <a:sym typeface="Arial"/>
              </a:rPr>
              <a:t> </a:t>
            </a:r>
            <a:r>
              <a:rPr lang="nl-NL" sz="2100" b="1" i="0" u="none" strike="noStrike" cap="none" dirty="0" err="1">
                <a:solidFill>
                  <a:srgbClr val="000000"/>
                </a:solidFill>
                <a:latin typeface="Arial"/>
                <a:ea typeface="Arial"/>
                <a:cs typeface="Arial"/>
                <a:sym typeface="Arial"/>
              </a:rPr>
              <a:t>included</a:t>
            </a:r>
            <a:r>
              <a:rPr lang="nl-NL" sz="2100" b="1" i="0" u="none" strike="noStrike" cap="none" dirty="0">
                <a:solidFill>
                  <a:srgbClr val="000000"/>
                </a:solidFill>
                <a:latin typeface="Arial"/>
                <a:ea typeface="Arial"/>
                <a:cs typeface="Arial"/>
                <a:sym typeface="Arial"/>
              </a:rPr>
              <a:t> in </a:t>
            </a:r>
            <a:r>
              <a:rPr lang="nl-NL" sz="2100" b="1" i="0" u="none" strike="noStrike" cap="none" dirty="0" err="1">
                <a:solidFill>
                  <a:srgbClr val="000000"/>
                </a:solidFill>
                <a:latin typeface="Arial"/>
                <a:ea typeface="Arial"/>
                <a:cs typeface="Arial"/>
                <a:sym typeface="Arial"/>
              </a:rPr>
              <a:t>the</a:t>
            </a:r>
            <a:r>
              <a:rPr lang="nl-NL" sz="2100" b="1" i="0" u="none" strike="noStrike" cap="none" dirty="0">
                <a:solidFill>
                  <a:srgbClr val="000000"/>
                </a:solidFill>
                <a:latin typeface="Arial"/>
                <a:ea typeface="Arial"/>
                <a:cs typeface="Arial"/>
                <a:sym typeface="Arial"/>
              </a:rPr>
              <a:t> action plan</a:t>
            </a:r>
            <a:endParaRPr dirty="0"/>
          </a:p>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Motivation</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and</a:t>
            </a:r>
            <a:r>
              <a:rPr lang="nl-NL" sz="2100" b="0" i="0" u="none" strike="noStrike" cap="none" dirty="0">
                <a:solidFill>
                  <a:srgbClr val="000000"/>
                </a:solidFill>
                <a:latin typeface="Arial"/>
                <a:ea typeface="Arial"/>
                <a:cs typeface="Arial"/>
                <a:sym typeface="Arial"/>
              </a:rPr>
              <a:t> goal of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action plan</a:t>
            </a:r>
            <a:endParaRPr dirty="0"/>
          </a:p>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Ambition</a:t>
            </a:r>
            <a:r>
              <a:rPr lang="nl-NL" sz="2100" b="0" i="0" u="none" strike="noStrike" cap="none" dirty="0">
                <a:solidFill>
                  <a:srgbClr val="000000"/>
                </a:solidFill>
                <a:latin typeface="Arial"/>
                <a:ea typeface="Arial"/>
                <a:cs typeface="Arial"/>
                <a:sym typeface="Arial"/>
              </a:rPr>
              <a:t> of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business area</a:t>
            </a:r>
            <a:endParaRPr dirty="0"/>
          </a:p>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Detailed</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description</a:t>
            </a:r>
            <a:r>
              <a:rPr lang="nl-NL" sz="2100" b="0" i="0" u="none" strike="noStrike" cap="none" dirty="0">
                <a:solidFill>
                  <a:srgbClr val="000000"/>
                </a:solidFill>
                <a:latin typeface="Arial"/>
                <a:ea typeface="Arial"/>
                <a:cs typeface="Arial"/>
                <a:sym typeface="Arial"/>
              </a:rPr>
              <a:t> of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energy project</a:t>
            </a:r>
            <a:endParaRPr dirty="0"/>
          </a:p>
          <a:p>
            <a:pPr marL="800100" marR="0" lvl="1"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Which</a:t>
            </a:r>
            <a:r>
              <a:rPr lang="nl-NL" sz="2100" b="0" i="0" u="none" strike="noStrike" cap="none" dirty="0">
                <a:solidFill>
                  <a:srgbClr val="000000"/>
                </a:solidFill>
                <a:latin typeface="Arial"/>
                <a:ea typeface="Arial"/>
                <a:cs typeface="Arial"/>
                <a:sym typeface="Arial"/>
              </a:rPr>
              <a:t> energy </a:t>
            </a:r>
            <a:r>
              <a:rPr lang="nl-NL" sz="2100" b="0" i="0" u="none" strike="noStrike" cap="none" dirty="0" err="1">
                <a:solidFill>
                  <a:srgbClr val="000000"/>
                </a:solidFill>
                <a:latin typeface="Arial"/>
                <a:ea typeface="Arial"/>
                <a:cs typeface="Arial"/>
                <a:sym typeface="Arial"/>
              </a:rPr>
              <a:t>measures</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will</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be</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implemented</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what</a:t>
            </a:r>
            <a:r>
              <a:rPr lang="nl-NL" sz="2100" b="0" i="0" u="none" strike="noStrike" cap="none" dirty="0">
                <a:solidFill>
                  <a:srgbClr val="000000"/>
                </a:solidFill>
                <a:latin typeface="Arial"/>
                <a:ea typeface="Arial"/>
                <a:cs typeface="Arial"/>
                <a:sym typeface="Arial"/>
              </a:rPr>
              <a:t> actions are </a:t>
            </a:r>
            <a:r>
              <a:rPr lang="nl-NL" sz="2100" b="0" i="0" u="none" strike="noStrike" cap="none" dirty="0" err="1">
                <a:solidFill>
                  <a:srgbClr val="000000"/>
                </a:solidFill>
                <a:latin typeface="Arial"/>
                <a:ea typeface="Arial"/>
                <a:cs typeface="Arial"/>
                <a:sym typeface="Arial"/>
              </a:rPr>
              <a:t>needed</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for</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this</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and</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when</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will</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they</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be</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done</a:t>
            </a:r>
            <a:r>
              <a:rPr lang="nl-NL" sz="2100" b="0" i="0" u="none" strike="noStrike" cap="none" dirty="0">
                <a:solidFill>
                  <a:srgbClr val="000000"/>
                </a:solidFill>
                <a:latin typeface="Arial"/>
                <a:ea typeface="Arial"/>
                <a:cs typeface="Arial"/>
                <a:sym typeface="Arial"/>
              </a:rPr>
              <a:t>?</a:t>
            </a:r>
            <a:endParaRPr dirty="0"/>
          </a:p>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Division</a:t>
            </a:r>
            <a:r>
              <a:rPr lang="nl-NL" sz="2100" b="0" i="0" u="none" strike="noStrike" cap="none" dirty="0">
                <a:solidFill>
                  <a:srgbClr val="000000"/>
                </a:solidFill>
                <a:latin typeface="Arial"/>
                <a:ea typeface="Arial"/>
                <a:cs typeface="Arial"/>
                <a:sym typeface="Arial"/>
              </a:rPr>
              <a:t> of </a:t>
            </a:r>
            <a:r>
              <a:rPr lang="nl-NL" sz="2100" b="0" i="0" u="none" strike="noStrike" cap="none" dirty="0" err="1">
                <a:solidFill>
                  <a:srgbClr val="000000"/>
                </a:solidFill>
                <a:latin typeface="Arial"/>
                <a:ea typeface="Arial"/>
                <a:cs typeface="Arial"/>
                <a:sym typeface="Arial"/>
              </a:rPr>
              <a:t>tasks</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between</a:t>
            </a:r>
            <a:r>
              <a:rPr lang="nl-NL" sz="2100" b="0" i="0" u="none" strike="noStrike" cap="none" dirty="0">
                <a:solidFill>
                  <a:srgbClr val="000000"/>
                </a:solidFill>
                <a:latin typeface="Arial"/>
                <a:ea typeface="Arial"/>
                <a:cs typeface="Arial"/>
                <a:sym typeface="Arial"/>
              </a:rPr>
              <a:t> members of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energy team</a:t>
            </a:r>
            <a:endParaRPr dirty="0"/>
          </a:p>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a:solidFill>
                  <a:srgbClr val="000000"/>
                </a:solidFill>
                <a:latin typeface="Arial"/>
                <a:ea typeface="Arial"/>
                <a:cs typeface="Arial"/>
                <a:sym typeface="Arial"/>
              </a:rPr>
              <a:t>Business case of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energy project </a:t>
            </a:r>
            <a:endParaRPr dirty="0"/>
          </a:p>
          <a:p>
            <a:pPr marL="342900" marR="0" lvl="0" indent="-20955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a:p>
            <a:pPr marL="342900" marR="0" lvl="0" indent="-20955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100" b="0" i="0" u="none" strike="noStrike" cap="none" dirty="0" err="1">
                <a:solidFill>
                  <a:srgbClr val="000000"/>
                </a:solidFill>
                <a:latin typeface="Arial"/>
                <a:ea typeface="Arial"/>
                <a:cs typeface="Arial"/>
                <a:sym typeface="Arial"/>
              </a:rPr>
              <a:t>Outcome</a:t>
            </a:r>
            <a:r>
              <a:rPr lang="nl-NL" sz="2100" b="0" i="0" u="none" strike="noStrike" cap="none" dirty="0">
                <a:solidFill>
                  <a:srgbClr val="000000"/>
                </a:solidFill>
                <a:latin typeface="Arial"/>
                <a:ea typeface="Arial"/>
                <a:cs typeface="Arial"/>
                <a:sym typeface="Arial"/>
              </a:rPr>
              <a:t> of </a:t>
            </a:r>
            <a:r>
              <a:rPr lang="nl-NL" sz="2100" b="0" i="0" u="none" strike="noStrike" cap="none" dirty="0" err="1">
                <a:solidFill>
                  <a:srgbClr val="000000"/>
                </a:solidFill>
                <a:latin typeface="Arial"/>
                <a:ea typeface="Arial"/>
                <a:cs typeface="Arial"/>
                <a:sym typeface="Arial"/>
              </a:rPr>
              <a:t>this</a:t>
            </a:r>
            <a:r>
              <a:rPr lang="nl-NL" sz="2100" b="0" i="0" u="none" strike="noStrike" cap="none" dirty="0">
                <a:solidFill>
                  <a:srgbClr val="000000"/>
                </a:solidFill>
                <a:latin typeface="Arial"/>
                <a:ea typeface="Arial"/>
                <a:cs typeface="Arial"/>
                <a:sym typeface="Arial"/>
              </a:rPr>
              <a:t> step: </a:t>
            </a:r>
            <a:r>
              <a:rPr lang="nl-NL" sz="2100" b="0" i="0" u="none" strike="noStrike" cap="none" dirty="0" err="1">
                <a:solidFill>
                  <a:srgbClr val="000000"/>
                </a:solidFill>
                <a:latin typeface="Arial"/>
                <a:ea typeface="Arial"/>
                <a:cs typeface="Arial"/>
                <a:sym typeface="Arial"/>
              </a:rPr>
              <a:t>Selection</a:t>
            </a:r>
            <a:r>
              <a:rPr lang="nl-NL" sz="2100" b="0" i="0" u="none" strike="noStrike" cap="none" dirty="0">
                <a:solidFill>
                  <a:srgbClr val="000000"/>
                </a:solidFill>
                <a:latin typeface="Arial"/>
                <a:ea typeface="Arial"/>
                <a:cs typeface="Arial"/>
                <a:sym typeface="Arial"/>
              </a:rPr>
              <a:t> of </a:t>
            </a:r>
            <a:r>
              <a:rPr lang="nl-NL" sz="2100" b="0" i="0" u="none" strike="noStrike" cap="none" dirty="0" err="1">
                <a:solidFill>
                  <a:srgbClr val="000000"/>
                </a:solidFill>
                <a:latin typeface="Arial"/>
                <a:ea typeface="Arial"/>
                <a:cs typeface="Arial"/>
                <a:sym typeface="Arial"/>
              </a:rPr>
              <a:t>an</a:t>
            </a:r>
            <a:r>
              <a:rPr lang="nl-NL" sz="2100" b="0" i="0" u="none" strike="noStrike" cap="none" dirty="0">
                <a:solidFill>
                  <a:srgbClr val="000000"/>
                </a:solidFill>
                <a:latin typeface="Arial"/>
                <a:ea typeface="Arial"/>
                <a:cs typeface="Arial"/>
                <a:sym typeface="Arial"/>
              </a:rPr>
              <a:t> energy project </a:t>
            </a:r>
            <a:r>
              <a:rPr lang="nl-NL" sz="2100" b="0" i="0" u="none" strike="noStrike" cap="none" dirty="0" err="1">
                <a:solidFill>
                  <a:srgbClr val="000000"/>
                </a:solidFill>
                <a:latin typeface="Arial"/>
                <a:ea typeface="Arial"/>
                <a:cs typeface="Arial"/>
                <a:sym typeface="Arial"/>
              </a:rPr>
              <a:t>with</a:t>
            </a:r>
            <a:r>
              <a:rPr lang="nl-NL" sz="2100" b="0" i="0" u="none" strike="noStrike" cap="none" dirty="0">
                <a:solidFill>
                  <a:srgbClr val="000000"/>
                </a:solidFill>
                <a:latin typeface="Arial"/>
                <a:ea typeface="Arial"/>
                <a:cs typeface="Arial"/>
                <a:sym typeface="Arial"/>
              </a:rPr>
              <a:t> a </a:t>
            </a:r>
            <a:r>
              <a:rPr lang="nl-NL" sz="2100" b="0" i="0" u="none" strike="noStrike" cap="none" dirty="0" err="1">
                <a:solidFill>
                  <a:srgbClr val="000000"/>
                </a:solidFill>
                <a:latin typeface="Arial"/>
                <a:ea typeface="Arial"/>
                <a:cs typeface="Arial"/>
                <a:sym typeface="Arial"/>
              </a:rPr>
              <a:t>dedicated</a:t>
            </a:r>
            <a:r>
              <a:rPr lang="nl-NL" sz="2100" b="0" i="0" u="none" strike="noStrike" cap="none" dirty="0">
                <a:solidFill>
                  <a:srgbClr val="000000"/>
                </a:solidFill>
                <a:latin typeface="Arial"/>
                <a:ea typeface="Arial"/>
                <a:cs typeface="Arial"/>
                <a:sym typeface="Arial"/>
              </a:rPr>
              <a:t> team, </a:t>
            </a:r>
            <a:r>
              <a:rPr lang="nl-NL" sz="2100" b="0" i="0" u="none" strike="noStrike" cap="none" dirty="0" err="1">
                <a:solidFill>
                  <a:srgbClr val="000000"/>
                </a:solidFill>
                <a:latin typeface="Arial"/>
                <a:ea typeface="Arial"/>
                <a:cs typeface="Arial"/>
                <a:sym typeface="Arial"/>
              </a:rPr>
              <a:t>written</a:t>
            </a:r>
            <a:r>
              <a:rPr lang="nl-NL" sz="2100" b="0" i="0" u="none" strike="noStrike" cap="none" dirty="0">
                <a:solidFill>
                  <a:srgbClr val="000000"/>
                </a:solidFill>
                <a:latin typeface="Arial"/>
                <a:ea typeface="Arial"/>
                <a:cs typeface="Arial"/>
                <a:sym typeface="Arial"/>
              </a:rPr>
              <a:t> down in concrete steps (action plan)</a:t>
            </a:r>
            <a:endParaRPr sz="2100" b="0" i="0" u="none" strike="noStrike" cap="none" dirty="0">
              <a:solidFill>
                <a:srgbClr val="000000"/>
              </a:solidFill>
              <a:latin typeface="Arial"/>
              <a:ea typeface="Arial"/>
              <a:cs typeface="Arial"/>
              <a:sym typeface="Arial"/>
            </a:endParaRPr>
          </a:p>
        </p:txBody>
      </p:sp>
      <p:pic>
        <p:nvPicPr>
          <p:cNvPr id="1300" name="Google Shape;1300;p81" descr="Playbook outline"/>
          <p:cNvPicPr preferRelativeResize="0"/>
          <p:nvPr/>
        </p:nvPicPr>
        <p:blipFill rotWithShape="1">
          <a:blip r:embed="rId3">
            <a:alphaModFix/>
          </a:blip>
          <a:srcRect/>
          <a:stretch/>
        </p:blipFill>
        <p:spPr>
          <a:xfrm>
            <a:off x="9722140" y="4131105"/>
            <a:ext cx="2313920" cy="2313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82"/>
          <p:cNvSpPr txBox="1">
            <a:spLocks noGrp="1"/>
          </p:cNvSpPr>
          <p:nvPr>
            <p:ph type="title"/>
          </p:nvPr>
        </p:nvSpPr>
        <p:spPr>
          <a:xfrm>
            <a:off x="340894" y="1202686"/>
            <a:ext cx="10515600" cy="572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34EA8"/>
              </a:buClr>
              <a:buSzPct val="111111"/>
              <a:buFont typeface="Arial"/>
              <a:buNone/>
            </a:pPr>
            <a:r>
              <a:rPr lang="en-GB" noProof="0" dirty="0">
                <a:latin typeface="Arial"/>
                <a:ea typeface="Arial"/>
                <a:cs typeface="Arial"/>
                <a:sym typeface="Arial"/>
              </a:rPr>
              <a:t>Step D: Commitment of essential SMEs in the business park</a:t>
            </a:r>
            <a:endParaRPr lang="en-GB" noProof="0" dirty="0"/>
          </a:p>
        </p:txBody>
      </p:sp>
      <p:sp>
        <p:nvSpPr>
          <p:cNvPr id="1306" name="Google Shape;1306;p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307" name="Google Shape;1307;p82"/>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12</a:t>
            </a:fld>
            <a:endParaRPr sz="1200" b="0" i="0" u="none" strike="noStrike" cap="none">
              <a:solidFill>
                <a:srgbClr val="888888"/>
              </a:solidFill>
              <a:latin typeface="Arial"/>
              <a:ea typeface="Arial"/>
              <a:cs typeface="Arial"/>
              <a:sym typeface="Arial"/>
            </a:endParaRPr>
          </a:p>
        </p:txBody>
      </p:sp>
      <p:pic>
        <p:nvPicPr>
          <p:cNvPr id="1308" name="Google Shape;1308;p82" descr="Comment Like outline"/>
          <p:cNvPicPr preferRelativeResize="0"/>
          <p:nvPr/>
        </p:nvPicPr>
        <p:blipFill rotWithShape="1">
          <a:blip r:embed="rId3">
            <a:alphaModFix/>
          </a:blip>
          <a:srcRect/>
          <a:stretch/>
        </p:blipFill>
        <p:spPr>
          <a:xfrm>
            <a:off x="8154517" y="2090703"/>
            <a:ext cx="2459092" cy="2459092"/>
          </a:xfrm>
          <a:prstGeom prst="rect">
            <a:avLst/>
          </a:prstGeom>
          <a:noFill/>
          <a:ln>
            <a:noFill/>
          </a:ln>
        </p:spPr>
      </p:pic>
      <p:pic>
        <p:nvPicPr>
          <p:cNvPr id="1309" name="Google Shape;1309;p82" descr="Comment Like with solid fill"/>
          <p:cNvPicPr preferRelativeResize="0"/>
          <p:nvPr/>
        </p:nvPicPr>
        <p:blipFill rotWithShape="1">
          <a:blip r:embed="rId4">
            <a:alphaModFix/>
          </a:blip>
          <a:srcRect/>
          <a:stretch/>
        </p:blipFill>
        <p:spPr>
          <a:xfrm>
            <a:off x="7930949" y="4079808"/>
            <a:ext cx="2459092" cy="2459092"/>
          </a:xfrm>
          <a:prstGeom prst="rect">
            <a:avLst/>
          </a:prstGeom>
          <a:noFill/>
          <a:ln>
            <a:noFill/>
          </a:ln>
        </p:spPr>
      </p:pic>
      <p:pic>
        <p:nvPicPr>
          <p:cNvPr id="1310" name="Google Shape;1310;p82" descr="Comment Like outline"/>
          <p:cNvPicPr preferRelativeResize="0"/>
          <p:nvPr/>
        </p:nvPicPr>
        <p:blipFill rotWithShape="1">
          <a:blip r:embed="rId3">
            <a:alphaModFix/>
          </a:blip>
          <a:srcRect/>
          <a:stretch/>
        </p:blipFill>
        <p:spPr>
          <a:xfrm>
            <a:off x="9758632" y="3382375"/>
            <a:ext cx="2459092" cy="2459092"/>
          </a:xfrm>
          <a:prstGeom prst="rect">
            <a:avLst/>
          </a:prstGeom>
          <a:noFill/>
          <a:ln>
            <a:noFill/>
          </a:ln>
        </p:spPr>
      </p:pic>
      <p:pic>
        <p:nvPicPr>
          <p:cNvPr id="1311" name="Google Shape;1311;p82" descr="Comment Like with solid fill"/>
          <p:cNvPicPr preferRelativeResize="0"/>
          <p:nvPr/>
        </p:nvPicPr>
        <p:blipFill rotWithShape="1">
          <a:blip r:embed="rId4">
            <a:alphaModFix/>
          </a:blip>
          <a:srcRect/>
          <a:stretch/>
        </p:blipFill>
        <p:spPr>
          <a:xfrm>
            <a:off x="9982200" y="1570904"/>
            <a:ext cx="2459092" cy="2459092"/>
          </a:xfrm>
          <a:prstGeom prst="rect">
            <a:avLst/>
          </a:prstGeom>
          <a:noFill/>
          <a:ln>
            <a:noFill/>
          </a:ln>
        </p:spPr>
      </p:pic>
      <p:sp>
        <p:nvSpPr>
          <p:cNvPr id="1312" name="Google Shape;1312;p82"/>
          <p:cNvSpPr txBox="1"/>
          <p:nvPr/>
        </p:nvSpPr>
        <p:spPr>
          <a:xfrm>
            <a:off x="784495" y="2148637"/>
            <a:ext cx="7939800" cy="2446793"/>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Find</a:t>
            </a:r>
            <a:r>
              <a:rPr lang="nl-NL" sz="2100" b="0" i="0" u="none" strike="noStrike" cap="none" dirty="0">
                <a:solidFill>
                  <a:srgbClr val="000000"/>
                </a:solidFill>
                <a:latin typeface="Arial"/>
                <a:ea typeface="Arial"/>
                <a:cs typeface="Arial"/>
                <a:sym typeface="Arial"/>
              </a:rPr>
              <a:t> commitment of major </a:t>
            </a:r>
            <a:r>
              <a:rPr lang="nl-NL" sz="2100" b="0" i="0" u="none" strike="noStrike" cap="none" dirty="0" err="1">
                <a:solidFill>
                  <a:srgbClr val="000000"/>
                </a:solidFill>
                <a:latin typeface="Arial"/>
                <a:ea typeface="Arial"/>
                <a:cs typeface="Arial"/>
                <a:sym typeface="Arial"/>
              </a:rPr>
              <a:t>players</a:t>
            </a:r>
            <a:r>
              <a:rPr lang="nl-NL" sz="2100" b="0" i="0" u="none" strike="noStrike" cap="none" dirty="0">
                <a:solidFill>
                  <a:srgbClr val="000000"/>
                </a:solidFill>
                <a:latin typeface="Arial"/>
                <a:ea typeface="Arial"/>
                <a:cs typeface="Arial"/>
                <a:sym typeface="Arial"/>
              </a:rPr>
              <a:t> in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business park </a:t>
            </a:r>
            <a:r>
              <a:rPr lang="nl-NL" sz="2100" b="0" i="0" u="none" strike="noStrike" cap="none" dirty="0" err="1">
                <a:solidFill>
                  <a:srgbClr val="000000"/>
                </a:solidFill>
                <a:latin typeface="Arial"/>
                <a:ea typeface="Arial"/>
                <a:cs typeface="Arial"/>
                <a:sym typeface="Arial"/>
              </a:rPr>
              <a:t>to</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ensure</a:t>
            </a:r>
            <a:r>
              <a:rPr lang="nl-NL" sz="2100" b="0" i="0" u="none" strike="noStrike" cap="none" dirty="0">
                <a:solidFill>
                  <a:srgbClr val="000000"/>
                </a:solidFill>
                <a:latin typeface="Arial"/>
                <a:ea typeface="Arial"/>
                <a:cs typeface="Arial"/>
                <a:sym typeface="Arial"/>
              </a:rPr>
              <a:t> support </a:t>
            </a:r>
            <a:endParaRPr dirty="0"/>
          </a:p>
          <a:p>
            <a:pPr marL="342900" marR="0" lvl="0" indent="-342900" algn="l" rtl="0">
              <a:lnSpc>
                <a:spcPct val="100000"/>
              </a:lnSpc>
              <a:spcBef>
                <a:spcPts val="0"/>
              </a:spcBef>
              <a:spcAft>
                <a:spcPts val="0"/>
              </a:spcAft>
              <a:buClr>
                <a:srgbClr val="000000"/>
              </a:buClr>
              <a:buSzPts val="2100"/>
              <a:buFont typeface="Arial"/>
              <a:buChar char="•"/>
            </a:pPr>
            <a:r>
              <a:rPr lang="nl-NL" sz="2100" b="0" i="0" u="none" strike="noStrike" cap="none" dirty="0" err="1">
                <a:solidFill>
                  <a:srgbClr val="000000"/>
                </a:solidFill>
                <a:latin typeface="Arial"/>
                <a:ea typeface="Arial"/>
                <a:cs typeface="Arial"/>
                <a:sym typeface="Arial"/>
              </a:rPr>
              <a:t>Use</a:t>
            </a:r>
            <a:r>
              <a:rPr lang="nl-NL" sz="2100" b="0" i="0" u="none" strike="noStrike" cap="none" dirty="0">
                <a:solidFill>
                  <a:srgbClr val="000000"/>
                </a:solidFill>
                <a:latin typeface="Arial"/>
                <a:ea typeface="Arial"/>
                <a:cs typeface="Arial"/>
                <a:sym typeface="Arial"/>
              </a:rPr>
              <a:t> right </a:t>
            </a:r>
            <a:r>
              <a:rPr lang="nl-NL" sz="2100" b="0" i="0" u="none" strike="noStrike" cap="none" dirty="0" err="1">
                <a:solidFill>
                  <a:srgbClr val="000000"/>
                </a:solidFill>
                <a:latin typeface="Arial"/>
                <a:ea typeface="Arial"/>
                <a:cs typeface="Arial"/>
                <a:sym typeface="Arial"/>
              </a:rPr>
              <a:t>arguments</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and</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communication</a:t>
            </a:r>
            <a:r>
              <a:rPr lang="nl-NL" sz="2100" b="0" i="0" u="none" strike="noStrike" cap="none" dirty="0">
                <a:solidFill>
                  <a:srgbClr val="000000"/>
                </a:solidFill>
                <a:latin typeface="Arial"/>
                <a:ea typeface="Arial"/>
                <a:cs typeface="Arial"/>
                <a:sym typeface="Arial"/>
              </a:rPr>
              <a:t> tools </a:t>
            </a:r>
            <a:r>
              <a:rPr lang="nl-NL" sz="2100" b="0" i="0" u="none" strike="noStrike" cap="none" dirty="0" err="1">
                <a:solidFill>
                  <a:srgbClr val="000000"/>
                </a:solidFill>
                <a:latin typeface="Arial"/>
                <a:ea typeface="Arial"/>
                <a:cs typeface="Arial"/>
                <a:sym typeface="Arial"/>
              </a:rPr>
              <a:t>to</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find</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broader</a:t>
            </a:r>
            <a:r>
              <a:rPr lang="nl-NL" sz="2100" b="0" i="0" u="none" strike="noStrike" cap="none" dirty="0">
                <a:solidFill>
                  <a:srgbClr val="000000"/>
                </a:solidFill>
                <a:latin typeface="Arial"/>
                <a:ea typeface="Arial"/>
                <a:cs typeface="Arial"/>
                <a:sym typeface="Arial"/>
              </a:rPr>
              <a:t> commitment (events, </a:t>
            </a:r>
            <a:r>
              <a:rPr lang="nl-NL" sz="2100" b="0" i="0" u="none" strike="noStrike" cap="none" dirty="0" err="1">
                <a:solidFill>
                  <a:srgbClr val="000000"/>
                </a:solidFill>
                <a:latin typeface="Arial"/>
                <a:ea typeface="Arial"/>
                <a:cs typeface="Arial"/>
                <a:sym typeface="Arial"/>
              </a:rPr>
              <a:t>newsletter</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etc</a:t>
            </a:r>
            <a:r>
              <a:rPr lang="nl-NL" sz="2100" b="0" i="0" u="none" strike="noStrike" cap="none" dirty="0">
                <a:solidFill>
                  <a:srgbClr val="000000"/>
                </a:solidFill>
                <a:latin typeface="Arial"/>
                <a:ea typeface="Arial"/>
                <a:cs typeface="Arial"/>
                <a:sym typeface="Arial"/>
              </a:rPr>
              <a:t>)</a:t>
            </a:r>
            <a:endParaRPr dirty="0"/>
          </a:p>
          <a:p>
            <a:pPr marL="342900" marR="0" lvl="0" indent="-20955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100" b="0" i="0" u="none" strike="noStrike" cap="none" dirty="0" err="1">
                <a:solidFill>
                  <a:srgbClr val="000000"/>
                </a:solidFill>
                <a:latin typeface="Arial"/>
                <a:ea typeface="Arial"/>
                <a:cs typeface="Arial"/>
                <a:sym typeface="Arial"/>
              </a:rPr>
              <a:t>Outcome</a:t>
            </a:r>
            <a:r>
              <a:rPr lang="nl-NL" sz="2100" b="0" i="0" u="none" strike="noStrike" cap="none" dirty="0">
                <a:solidFill>
                  <a:srgbClr val="000000"/>
                </a:solidFill>
                <a:latin typeface="Arial"/>
                <a:ea typeface="Arial"/>
                <a:cs typeface="Arial"/>
                <a:sym typeface="Arial"/>
              </a:rPr>
              <a:t> of </a:t>
            </a:r>
            <a:r>
              <a:rPr lang="nl-NL" sz="2100" b="0" i="0" u="none" strike="noStrike" cap="none" dirty="0" err="1">
                <a:solidFill>
                  <a:srgbClr val="000000"/>
                </a:solidFill>
                <a:latin typeface="Arial"/>
                <a:ea typeface="Arial"/>
                <a:cs typeface="Arial"/>
                <a:sym typeface="Arial"/>
              </a:rPr>
              <a:t>this</a:t>
            </a:r>
            <a:r>
              <a:rPr lang="nl-NL" sz="2100" b="0" i="0" u="none" strike="noStrike" cap="none" dirty="0">
                <a:solidFill>
                  <a:srgbClr val="000000"/>
                </a:solidFill>
                <a:latin typeface="Arial"/>
                <a:ea typeface="Arial"/>
                <a:cs typeface="Arial"/>
                <a:sym typeface="Arial"/>
              </a:rPr>
              <a:t> step: </a:t>
            </a:r>
            <a:r>
              <a:rPr lang="nl-NL" sz="2100" b="0" i="0" u="none" strike="noStrike" cap="none" dirty="0" err="1">
                <a:solidFill>
                  <a:srgbClr val="000000"/>
                </a:solidFill>
                <a:latin typeface="Arial"/>
                <a:ea typeface="Arial"/>
                <a:cs typeface="Arial"/>
                <a:sym typeface="Arial"/>
              </a:rPr>
              <a:t>sufficient</a:t>
            </a:r>
            <a:r>
              <a:rPr lang="nl-NL" sz="2100" b="0" i="0" u="none" strike="noStrike" cap="none" dirty="0">
                <a:solidFill>
                  <a:srgbClr val="000000"/>
                </a:solidFill>
                <a:latin typeface="Arial"/>
                <a:ea typeface="Arial"/>
                <a:cs typeface="Arial"/>
                <a:sym typeface="Arial"/>
              </a:rPr>
              <a:t> support in </a:t>
            </a:r>
            <a:r>
              <a:rPr lang="nl-NL" sz="2100" b="0" i="0" u="none" strike="noStrike" cap="none" dirty="0" err="1">
                <a:solidFill>
                  <a:srgbClr val="000000"/>
                </a:solidFill>
                <a:latin typeface="Arial"/>
                <a:ea typeface="Arial"/>
                <a:cs typeface="Arial"/>
                <a:sym typeface="Arial"/>
              </a:rPr>
              <a:t>the</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entire</a:t>
            </a:r>
            <a:r>
              <a:rPr lang="nl-NL" sz="2100" b="0" i="0" u="none" strike="noStrike" cap="none" dirty="0">
                <a:solidFill>
                  <a:srgbClr val="000000"/>
                </a:solidFill>
                <a:latin typeface="Arial"/>
                <a:ea typeface="Arial"/>
                <a:cs typeface="Arial"/>
                <a:sym typeface="Arial"/>
              </a:rPr>
              <a:t> business park </a:t>
            </a:r>
            <a:r>
              <a:rPr lang="nl-NL" sz="2100" b="0" i="0" u="none" strike="noStrike" cap="none" dirty="0" err="1">
                <a:solidFill>
                  <a:srgbClr val="000000"/>
                </a:solidFill>
                <a:latin typeface="Arial"/>
                <a:ea typeface="Arial"/>
                <a:cs typeface="Arial"/>
                <a:sym typeface="Arial"/>
              </a:rPr>
              <a:t>for</a:t>
            </a:r>
            <a:r>
              <a:rPr lang="nl-NL" sz="2100" b="0" i="0" u="none" strike="noStrike" cap="none" dirty="0">
                <a:solidFill>
                  <a:srgbClr val="000000"/>
                </a:solidFill>
                <a:latin typeface="Arial"/>
                <a:ea typeface="Arial"/>
                <a:cs typeface="Arial"/>
                <a:sym typeface="Arial"/>
              </a:rPr>
              <a:t> </a:t>
            </a:r>
            <a:r>
              <a:rPr lang="nl-NL" sz="2100" b="0" i="0" u="none" strike="noStrike" cap="none" dirty="0" err="1">
                <a:solidFill>
                  <a:srgbClr val="000000"/>
                </a:solidFill>
                <a:latin typeface="Arial"/>
                <a:ea typeface="Arial"/>
                <a:cs typeface="Arial"/>
                <a:sym typeface="Arial"/>
              </a:rPr>
              <a:t>execution</a:t>
            </a:r>
            <a:r>
              <a:rPr lang="nl-NL" sz="2100" b="0" i="0" u="none" strike="noStrike" cap="none" dirty="0">
                <a:solidFill>
                  <a:srgbClr val="000000"/>
                </a:solidFill>
                <a:latin typeface="Arial"/>
                <a:ea typeface="Arial"/>
                <a:cs typeface="Arial"/>
                <a:sym typeface="Arial"/>
              </a:rPr>
              <a:t> of energy action plan</a:t>
            </a:r>
            <a:endParaRPr sz="21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GB" sz="6000" noProof="0" dirty="0"/>
              <a:t>Finding a Energy Service Supplier</a:t>
            </a:r>
            <a:endParaRPr lang="en-GB" sz="8000" noProof="0" dirty="0"/>
          </a:p>
        </p:txBody>
      </p:sp>
      <p:sp>
        <p:nvSpPr>
          <p:cNvPr id="1320" name="Google Shape;1320;p83"/>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13</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84"/>
          <p:cNvGrpSpPr/>
          <p:nvPr/>
        </p:nvGrpSpPr>
        <p:grpSpPr>
          <a:xfrm>
            <a:off x="700419" y="2347355"/>
            <a:ext cx="10504719" cy="2153450"/>
            <a:chOff x="5440" y="1047561"/>
            <a:chExt cx="10504719" cy="2153450"/>
          </a:xfrm>
        </p:grpSpPr>
        <p:sp>
          <p:nvSpPr>
            <p:cNvPr id="1326" name="Google Shape;1326;p84"/>
            <p:cNvSpPr/>
            <p:nvPr/>
          </p:nvSpPr>
          <p:spPr>
            <a:xfrm>
              <a:off x="5440"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4"/>
            <p:cNvSpPr txBox="1"/>
            <p:nvPr/>
          </p:nvSpPr>
          <p:spPr>
            <a:xfrm>
              <a:off x="27553"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Arranging an Energy Team &amp; Project Leader</a:t>
              </a:r>
              <a:endParaRPr/>
            </a:p>
          </p:txBody>
        </p:sp>
        <p:sp>
          <p:nvSpPr>
            <p:cNvPr id="1328" name="Google Shape;1328;p84"/>
            <p:cNvSpPr/>
            <p:nvPr/>
          </p:nvSpPr>
          <p:spPr>
            <a:xfrm>
              <a:off x="645771"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4"/>
            <p:cNvSpPr/>
            <p:nvPr/>
          </p:nvSpPr>
          <p:spPr>
            <a:xfrm>
              <a:off x="264337"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4"/>
            <p:cNvSpPr txBox="1"/>
            <p:nvPr/>
          </p:nvSpPr>
          <p:spPr>
            <a:xfrm>
              <a:off x="276399"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A</a:t>
              </a:r>
              <a:endParaRPr/>
            </a:p>
          </p:txBody>
        </p:sp>
        <p:sp>
          <p:nvSpPr>
            <p:cNvPr id="1331" name="Google Shape;1331;p84"/>
            <p:cNvSpPr/>
            <p:nvPr/>
          </p:nvSpPr>
          <p:spPr>
            <a:xfrm>
              <a:off x="1540479"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4"/>
            <p:cNvSpPr txBox="1"/>
            <p:nvPr/>
          </p:nvSpPr>
          <p:spPr>
            <a:xfrm>
              <a:off x="1562592"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Assessment of potential energy savings and measures</a:t>
              </a:r>
              <a:endParaRPr/>
            </a:p>
          </p:txBody>
        </p:sp>
        <p:sp>
          <p:nvSpPr>
            <p:cNvPr id="1333" name="Google Shape;1333;p84"/>
            <p:cNvSpPr/>
            <p:nvPr/>
          </p:nvSpPr>
          <p:spPr>
            <a:xfrm>
              <a:off x="2171102"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4"/>
            <p:cNvSpPr/>
            <p:nvPr/>
          </p:nvSpPr>
          <p:spPr>
            <a:xfrm>
              <a:off x="1799376"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4"/>
            <p:cNvSpPr txBox="1"/>
            <p:nvPr/>
          </p:nvSpPr>
          <p:spPr>
            <a:xfrm>
              <a:off x="1811438"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B</a:t>
              </a:r>
              <a:endParaRPr/>
            </a:p>
          </p:txBody>
        </p:sp>
        <p:sp>
          <p:nvSpPr>
            <p:cNvPr id="1336" name="Google Shape;1336;p84"/>
            <p:cNvSpPr/>
            <p:nvPr/>
          </p:nvSpPr>
          <p:spPr>
            <a:xfrm>
              <a:off x="3075518"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4"/>
            <p:cNvSpPr txBox="1"/>
            <p:nvPr/>
          </p:nvSpPr>
          <p:spPr>
            <a:xfrm>
              <a:off x="3097631"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Creation of an energy action plan.</a:t>
              </a:r>
              <a:endParaRPr sz="1100" b="0" i="0" u="none" strike="noStrike" cap="none">
                <a:solidFill>
                  <a:srgbClr val="000000"/>
                </a:solidFill>
                <a:latin typeface="Arial"/>
                <a:ea typeface="Arial"/>
                <a:cs typeface="Arial"/>
                <a:sym typeface="Arial"/>
              </a:endParaRPr>
            </a:p>
          </p:txBody>
        </p:sp>
        <p:sp>
          <p:nvSpPr>
            <p:cNvPr id="1338" name="Google Shape;1338;p84"/>
            <p:cNvSpPr/>
            <p:nvPr/>
          </p:nvSpPr>
          <p:spPr>
            <a:xfrm>
              <a:off x="3715849"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4"/>
            <p:cNvSpPr/>
            <p:nvPr/>
          </p:nvSpPr>
          <p:spPr>
            <a:xfrm>
              <a:off x="3334415"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4"/>
            <p:cNvSpPr txBox="1"/>
            <p:nvPr/>
          </p:nvSpPr>
          <p:spPr>
            <a:xfrm>
              <a:off x="3346477"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C</a:t>
              </a:r>
              <a:endParaRPr sz="2300" b="0" i="0" u="none" strike="noStrike" cap="none">
                <a:solidFill>
                  <a:schemeClr val="lt1"/>
                </a:solidFill>
                <a:latin typeface="Arial"/>
                <a:ea typeface="Arial"/>
                <a:cs typeface="Arial"/>
                <a:sym typeface="Arial"/>
              </a:endParaRPr>
            </a:p>
          </p:txBody>
        </p:sp>
        <p:sp>
          <p:nvSpPr>
            <p:cNvPr id="1341" name="Google Shape;1341;p84"/>
            <p:cNvSpPr/>
            <p:nvPr/>
          </p:nvSpPr>
          <p:spPr>
            <a:xfrm>
              <a:off x="4610557"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84"/>
            <p:cNvSpPr txBox="1"/>
            <p:nvPr/>
          </p:nvSpPr>
          <p:spPr>
            <a:xfrm>
              <a:off x="4632670"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Commitment of essential SMEs</a:t>
              </a:r>
              <a:endParaRPr sz="1100" b="0" i="0" u="none" strike="noStrike" cap="none">
                <a:solidFill>
                  <a:srgbClr val="000000"/>
                </a:solidFill>
                <a:latin typeface="Arial"/>
                <a:ea typeface="Arial"/>
                <a:cs typeface="Arial"/>
                <a:sym typeface="Arial"/>
              </a:endParaRPr>
            </a:p>
          </p:txBody>
        </p:sp>
        <p:sp>
          <p:nvSpPr>
            <p:cNvPr id="1343" name="Google Shape;1343;p84"/>
            <p:cNvSpPr/>
            <p:nvPr/>
          </p:nvSpPr>
          <p:spPr>
            <a:xfrm>
              <a:off x="5241180"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4"/>
            <p:cNvSpPr/>
            <p:nvPr/>
          </p:nvSpPr>
          <p:spPr>
            <a:xfrm>
              <a:off x="4869454"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4"/>
            <p:cNvSpPr txBox="1"/>
            <p:nvPr/>
          </p:nvSpPr>
          <p:spPr>
            <a:xfrm>
              <a:off x="4881516"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D</a:t>
              </a:r>
              <a:endParaRPr sz="2300" b="0" i="0" u="none" strike="noStrike" cap="none">
                <a:solidFill>
                  <a:schemeClr val="lt1"/>
                </a:solidFill>
                <a:latin typeface="Arial"/>
                <a:ea typeface="Arial"/>
                <a:cs typeface="Arial"/>
                <a:sym typeface="Arial"/>
              </a:endParaRPr>
            </a:p>
          </p:txBody>
        </p:sp>
        <p:sp>
          <p:nvSpPr>
            <p:cNvPr id="1346" name="Google Shape;1346;p84"/>
            <p:cNvSpPr/>
            <p:nvPr/>
          </p:nvSpPr>
          <p:spPr>
            <a:xfrm>
              <a:off x="6145596"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4"/>
            <p:cNvSpPr txBox="1"/>
            <p:nvPr/>
          </p:nvSpPr>
          <p:spPr>
            <a:xfrm>
              <a:off x="6167709"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Finding a competent Energy Service Supplier </a:t>
              </a:r>
              <a:endParaRPr sz="1100" b="0" i="0" u="none" strike="noStrike" cap="none">
                <a:solidFill>
                  <a:srgbClr val="000000"/>
                </a:solidFill>
                <a:latin typeface="Arial"/>
                <a:ea typeface="Arial"/>
                <a:cs typeface="Arial"/>
                <a:sym typeface="Arial"/>
              </a:endParaRPr>
            </a:p>
          </p:txBody>
        </p:sp>
        <p:sp>
          <p:nvSpPr>
            <p:cNvPr id="1348" name="Google Shape;1348;p84"/>
            <p:cNvSpPr/>
            <p:nvPr/>
          </p:nvSpPr>
          <p:spPr>
            <a:xfrm>
              <a:off x="6785928"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4"/>
            <p:cNvSpPr/>
            <p:nvPr/>
          </p:nvSpPr>
          <p:spPr>
            <a:xfrm>
              <a:off x="6404493"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4"/>
            <p:cNvSpPr txBox="1"/>
            <p:nvPr/>
          </p:nvSpPr>
          <p:spPr>
            <a:xfrm>
              <a:off x="6416555"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E</a:t>
              </a:r>
              <a:endParaRPr sz="2300" b="0" i="0" u="none" strike="noStrike" cap="none">
                <a:solidFill>
                  <a:schemeClr val="lt1"/>
                </a:solidFill>
                <a:latin typeface="Arial"/>
                <a:ea typeface="Arial"/>
                <a:cs typeface="Arial"/>
                <a:sym typeface="Arial"/>
              </a:endParaRPr>
            </a:p>
          </p:txBody>
        </p:sp>
        <p:sp>
          <p:nvSpPr>
            <p:cNvPr id="1351" name="Google Shape;1351;p84"/>
            <p:cNvSpPr/>
            <p:nvPr/>
          </p:nvSpPr>
          <p:spPr>
            <a:xfrm>
              <a:off x="7680636"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4"/>
            <p:cNvSpPr txBox="1"/>
            <p:nvPr/>
          </p:nvSpPr>
          <p:spPr>
            <a:xfrm>
              <a:off x="7702749"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Signing contracts</a:t>
              </a:r>
              <a:endParaRPr/>
            </a:p>
          </p:txBody>
        </p:sp>
        <p:sp>
          <p:nvSpPr>
            <p:cNvPr id="1353" name="Google Shape;1353;p84"/>
            <p:cNvSpPr/>
            <p:nvPr/>
          </p:nvSpPr>
          <p:spPr>
            <a:xfrm>
              <a:off x="8311258"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4"/>
            <p:cNvSpPr/>
            <p:nvPr/>
          </p:nvSpPr>
          <p:spPr>
            <a:xfrm>
              <a:off x="7939532"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4"/>
            <p:cNvSpPr txBox="1"/>
            <p:nvPr/>
          </p:nvSpPr>
          <p:spPr>
            <a:xfrm>
              <a:off x="7951594"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F</a:t>
              </a:r>
              <a:endParaRPr/>
            </a:p>
          </p:txBody>
        </p:sp>
        <p:sp>
          <p:nvSpPr>
            <p:cNvPr id="1356" name="Google Shape;1356;p84"/>
            <p:cNvSpPr/>
            <p:nvPr/>
          </p:nvSpPr>
          <p:spPr>
            <a:xfrm>
              <a:off x="9215675"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4"/>
            <p:cNvSpPr txBox="1"/>
            <p:nvPr/>
          </p:nvSpPr>
          <p:spPr>
            <a:xfrm>
              <a:off x="9237788"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Realization, monitoring &amp; maintenance</a:t>
              </a:r>
              <a:endParaRPr/>
            </a:p>
          </p:txBody>
        </p:sp>
        <p:sp>
          <p:nvSpPr>
            <p:cNvPr id="1358" name="Google Shape;1358;p84"/>
            <p:cNvSpPr/>
            <p:nvPr/>
          </p:nvSpPr>
          <p:spPr>
            <a:xfrm>
              <a:off x="9474572"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4"/>
            <p:cNvSpPr txBox="1"/>
            <p:nvPr/>
          </p:nvSpPr>
          <p:spPr>
            <a:xfrm>
              <a:off x="9486634"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G</a:t>
              </a:r>
              <a:endParaRPr/>
            </a:p>
          </p:txBody>
        </p:sp>
      </p:grpSp>
      <p:sp>
        <p:nvSpPr>
          <p:cNvPr id="1360" name="Google Shape;1360;p84"/>
          <p:cNvSpPr txBox="1">
            <a:spLocks noGrp="1"/>
          </p:cNvSpPr>
          <p:nvPr>
            <p:ph type="title"/>
          </p:nvPr>
        </p:nvSpPr>
        <p:spPr>
          <a:xfrm>
            <a:off x="363500" y="1245958"/>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Generic overview of the process</a:t>
            </a:r>
          </a:p>
        </p:txBody>
      </p:sp>
      <p:sp>
        <p:nvSpPr>
          <p:cNvPr id="1361" name="Google Shape;1361;p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362" name="Google Shape;1362;p84"/>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14</a:t>
            </a:fld>
            <a:endParaRPr sz="1200" b="0" i="0" u="none" strike="noStrike" cap="none">
              <a:solidFill>
                <a:srgbClr val="888888"/>
              </a:solidFill>
              <a:latin typeface="Arial"/>
              <a:ea typeface="Arial"/>
              <a:cs typeface="Arial"/>
              <a:sym typeface="Arial"/>
            </a:endParaRPr>
          </a:p>
        </p:txBody>
      </p:sp>
      <p:pic>
        <p:nvPicPr>
          <p:cNvPr id="1363" name="Google Shape;1363;p84" descr="Children outline"/>
          <p:cNvPicPr preferRelativeResize="0"/>
          <p:nvPr/>
        </p:nvPicPr>
        <p:blipFill rotWithShape="1">
          <a:blip r:embed="rId3">
            <a:alphaModFix/>
          </a:blip>
          <a:srcRect/>
          <a:stretch/>
        </p:blipFill>
        <p:spPr>
          <a:xfrm>
            <a:off x="1343758" y="2050930"/>
            <a:ext cx="914400" cy="914400"/>
          </a:xfrm>
          <a:prstGeom prst="rect">
            <a:avLst/>
          </a:prstGeom>
          <a:noFill/>
          <a:ln>
            <a:noFill/>
          </a:ln>
        </p:spPr>
      </p:pic>
      <p:pic>
        <p:nvPicPr>
          <p:cNvPr id="1364" name="Google Shape;1364;p84" descr="Tools outline"/>
          <p:cNvPicPr preferRelativeResize="0"/>
          <p:nvPr/>
        </p:nvPicPr>
        <p:blipFill rotWithShape="1">
          <a:blip r:embed="rId4">
            <a:alphaModFix/>
          </a:blip>
          <a:srcRect/>
          <a:stretch/>
        </p:blipFill>
        <p:spPr>
          <a:xfrm>
            <a:off x="10655954" y="2076665"/>
            <a:ext cx="914400" cy="914400"/>
          </a:xfrm>
          <a:prstGeom prst="rect">
            <a:avLst/>
          </a:prstGeom>
          <a:noFill/>
          <a:ln>
            <a:noFill/>
          </a:ln>
        </p:spPr>
      </p:pic>
      <p:pic>
        <p:nvPicPr>
          <p:cNvPr id="1365" name="Google Shape;1365;p84" descr="Playbook outline"/>
          <p:cNvPicPr preferRelativeResize="0"/>
          <p:nvPr/>
        </p:nvPicPr>
        <p:blipFill rotWithShape="1">
          <a:blip r:embed="rId5">
            <a:alphaModFix/>
          </a:blip>
          <a:srcRect/>
          <a:stretch/>
        </p:blipFill>
        <p:spPr>
          <a:xfrm>
            <a:off x="4302780" y="1965162"/>
            <a:ext cx="914400" cy="914400"/>
          </a:xfrm>
          <a:prstGeom prst="rect">
            <a:avLst/>
          </a:prstGeom>
          <a:noFill/>
          <a:ln>
            <a:noFill/>
          </a:ln>
        </p:spPr>
      </p:pic>
      <p:pic>
        <p:nvPicPr>
          <p:cNvPr id="1366" name="Google Shape;1366;p84" descr="Comment Like outline"/>
          <p:cNvPicPr preferRelativeResize="0"/>
          <p:nvPr/>
        </p:nvPicPr>
        <p:blipFill rotWithShape="1">
          <a:blip r:embed="rId6">
            <a:alphaModFix/>
          </a:blip>
          <a:srcRect/>
          <a:stretch/>
        </p:blipFill>
        <p:spPr>
          <a:xfrm>
            <a:off x="5951113" y="3812891"/>
            <a:ext cx="914400" cy="914400"/>
          </a:xfrm>
          <a:prstGeom prst="rect">
            <a:avLst/>
          </a:prstGeom>
          <a:noFill/>
          <a:ln>
            <a:noFill/>
          </a:ln>
        </p:spPr>
      </p:pic>
      <p:pic>
        <p:nvPicPr>
          <p:cNvPr id="1367" name="Google Shape;1367;p84" descr="Electrician female outline"/>
          <p:cNvPicPr preferRelativeResize="0"/>
          <p:nvPr/>
        </p:nvPicPr>
        <p:blipFill rotWithShape="1">
          <a:blip r:embed="rId7">
            <a:alphaModFix/>
          </a:blip>
          <a:srcRect/>
          <a:stretch/>
        </p:blipFill>
        <p:spPr>
          <a:xfrm>
            <a:off x="7426463" y="1965162"/>
            <a:ext cx="914400" cy="914400"/>
          </a:xfrm>
          <a:prstGeom prst="rect">
            <a:avLst/>
          </a:prstGeom>
          <a:noFill/>
          <a:ln>
            <a:noFill/>
          </a:ln>
        </p:spPr>
      </p:pic>
      <p:pic>
        <p:nvPicPr>
          <p:cNvPr id="1368" name="Google Shape;1368;p84" descr="Signature outline"/>
          <p:cNvPicPr preferRelativeResize="0"/>
          <p:nvPr/>
        </p:nvPicPr>
        <p:blipFill rotWithShape="1">
          <a:blip r:embed="rId8">
            <a:alphaModFix/>
          </a:blip>
          <a:srcRect/>
          <a:stretch/>
        </p:blipFill>
        <p:spPr>
          <a:xfrm>
            <a:off x="9045569" y="3874392"/>
            <a:ext cx="914400" cy="914400"/>
          </a:xfrm>
          <a:prstGeom prst="rect">
            <a:avLst/>
          </a:prstGeom>
          <a:noFill/>
          <a:ln>
            <a:noFill/>
          </a:ln>
        </p:spPr>
      </p:pic>
      <p:pic>
        <p:nvPicPr>
          <p:cNvPr id="1369" name="Google Shape;1369;p84" descr="Downward trend graph outline"/>
          <p:cNvPicPr preferRelativeResize="0"/>
          <p:nvPr/>
        </p:nvPicPr>
        <p:blipFill rotWithShape="1">
          <a:blip r:embed="rId9">
            <a:alphaModFix/>
          </a:blip>
          <a:srcRect/>
          <a:stretch/>
        </p:blipFill>
        <p:spPr>
          <a:xfrm>
            <a:off x="2856657" y="3869655"/>
            <a:ext cx="914400" cy="914400"/>
          </a:xfrm>
          <a:prstGeom prst="rect">
            <a:avLst/>
          </a:prstGeom>
          <a:noFill/>
          <a:ln>
            <a:noFill/>
          </a:ln>
        </p:spPr>
      </p:pic>
      <p:sp>
        <p:nvSpPr>
          <p:cNvPr id="48" name="Google Shape;1014;p62">
            <a:extLst>
              <a:ext uri="{FF2B5EF4-FFF2-40B4-BE49-F238E27FC236}">
                <a16:creationId xmlns:a16="http://schemas.microsoft.com/office/drawing/2014/main" id="{450C9C2A-DC32-439F-BB59-91C90278E2EB}"/>
              </a:ext>
            </a:extLst>
          </p:cNvPr>
          <p:cNvSpPr/>
          <p:nvPr/>
        </p:nvSpPr>
        <p:spPr>
          <a:xfrm>
            <a:off x="6816978" y="1892794"/>
            <a:ext cx="1375800" cy="2782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85"/>
          <p:cNvSpPr txBox="1">
            <a:spLocks noGrp="1"/>
          </p:cNvSpPr>
          <p:nvPr>
            <p:ph type="title"/>
          </p:nvPr>
        </p:nvSpPr>
        <p:spPr>
          <a:xfrm>
            <a:off x="531000" y="1080275"/>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Step E: Finding a competent Energy Service Supplier </a:t>
            </a:r>
          </a:p>
        </p:txBody>
      </p:sp>
      <p:sp>
        <p:nvSpPr>
          <p:cNvPr id="1376" name="Google Shape;1376;p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377" name="Google Shape;1377;p85"/>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15</a:t>
            </a:fld>
            <a:endParaRPr sz="1200" b="0" i="0" u="none" strike="noStrike" cap="none">
              <a:solidFill>
                <a:srgbClr val="888888"/>
              </a:solidFill>
              <a:latin typeface="Arial"/>
              <a:ea typeface="Arial"/>
              <a:cs typeface="Arial"/>
              <a:sym typeface="Arial"/>
            </a:endParaRPr>
          </a:p>
        </p:txBody>
      </p:sp>
      <p:grpSp>
        <p:nvGrpSpPr>
          <p:cNvPr id="1378" name="Google Shape;1378;p85"/>
          <p:cNvGrpSpPr/>
          <p:nvPr/>
        </p:nvGrpSpPr>
        <p:grpSpPr>
          <a:xfrm>
            <a:off x="8797695" y="2995647"/>
            <a:ext cx="1758950" cy="1944655"/>
            <a:chOff x="7448552" y="2584450"/>
            <a:chExt cx="1758950" cy="1944655"/>
          </a:xfrm>
        </p:grpSpPr>
        <p:pic>
          <p:nvPicPr>
            <p:cNvPr id="1379" name="Google Shape;1379;p85" descr="Electrician female with solid fill"/>
            <p:cNvPicPr preferRelativeResize="0"/>
            <p:nvPr/>
          </p:nvPicPr>
          <p:blipFill rotWithShape="1">
            <a:blip r:embed="rId3">
              <a:alphaModFix/>
            </a:blip>
            <a:srcRect/>
            <a:stretch/>
          </p:blipFill>
          <p:spPr>
            <a:xfrm>
              <a:off x="7448552" y="2584450"/>
              <a:ext cx="1689100" cy="1689100"/>
            </a:xfrm>
            <a:prstGeom prst="rect">
              <a:avLst/>
            </a:prstGeom>
            <a:noFill/>
            <a:ln>
              <a:noFill/>
            </a:ln>
          </p:spPr>
        </p:pic>
        <p:pic>
          <p:nvPicPr>
            <p:cNvPr id="1380" name="Google Shape;1380;p85" descr="Checkmark with solid fill"/>
            <p:cNvPicPr preferRelativeResize="0"/>
            <p:nvPr/>
          </p:nvPicPr>
          <p:blipFill rotWithShape="1">
            <a:blip r:embed="rId4">
              <a:alphaModFix/>
            </a:blip>
            <a:srcRect/>
            <a:stretch/>
          </p:blipFill>
          <p:spPr>
            <a:xfrm>
              <a:off x="8293102" y="3614705"/>
              <a:ext cx="914400" cy="914400"/>
            </a:xfrm>
            <a:prstGeom prst="rect">
              <a:avLst/>
            </a:prstGeom>
            <a:noFill/>
            <a:ln>
              <a:noFill/>
            </a:ln>
          </p:spPr>
        </p:pic>
      </p:grpSp>
      <p:grpSp>
        <p:nvGrpSpPr>
          <p:cNvPr id="1381" name="Google Shape;1381;p85"/>
          <p:cNvGrpSpPr/>
          <p:nvPr/>
        </p:nvGrpSpPr>
        <p:grpSpPr>
          <a:xfrm>
            <a:off x="7503569" y="4670625"/>
            <a:ext cx="1839100" cy="1908950"/>
            <a:chOff x="2209800" y="2584450"/>
            <a:chExt cx="1839100" cy="1908950"/>
          </a:xfrm>
        </p:grpSpPr>
        <p:pic>
          <p:nvPicPr>
            <p:cNvPr id="1382" name="Google Shape;1382;p85" descr="Electrician male with solid fill"/>
            <p:cNvPicPr preferRelativeResize="0"/>
            <p:nvPr/>
          </p:nvPicPr>
          <p:blipFill rotWithShape="1">
            <a:blip r:embed="rId5">
              <a:alphaModFix/>
            </a:blip>
            <a:srcRect/>
            <a:stretch/>
          </p:blipFill>
          <p:spPr>
            <a:xfrm>
              <a:off x="2209800" y="2584450"/>
              <a:ext cx="1689100" cy="1689100"/>
            </a:xfrm>
            <a:prstGeom prst="rect">
              <a:avLst/>
            </a:prstGeom>
            <a:noFill/>
            <a:ln>
              <a:noFill/>
            </a:ln>
          </p:spPr>
        </p:pic>
        <p:pic>
          <p:nvPicPr>
            <p:cNvPr id="1383" name="Google Shape;1383;p85" descr="Close with solid fill"/>
            <p:cNvPicPr preferRelativeResize="0"/>
            <p:nvPr/>
          </p:nvPicPr>
          <p:blipFill rotWithShape="1">
            <a:blip r:embed="rId6">
              <a:alphaModFix/>
            </a:blip>
            <a:srcRect/>
            <a:stretch/>
          </p:blipFill>
          <p:spPr>
            <a:xfrm>
              <a:off x="3134500" y="3579000"/>
              <a:ext cx="914400" cy="914400"/>
            </a:xfrm>
            <a:prstGeom prst="rect">
              <a:avLst/>
            </a:prstGeom>
            <a:noFill/>
            <a:ln>
              <a:noFill/>
            </a:ln>
          </p:spPr>
        </p:pic>
      </p:grpSp>
      <p:grpSp>
        <p:nvGrpSpPr>
          <p:cNvPr id="1384" name="Google Shape;1384;p85"/>
          <p:cNvGrpSpPr/>
          <p:nvPr/>
        </p:nvGrpSpPr>
        <p:grpSpPr>
          <a:xfrm>
            <a:off x="10161671" y="4386683"/>
            <a:ext cx="1926450" cy="1809750"/>
            <a:chOff x="9598974" y="3967975"/>
            <a:chExt cx="1926450" cy="1809750"/>
          </a:xfrm>
        </p:grpSpPr>
        <p:pic>
          <p:nvPicPr>
            <p:cNvPr id="1385" name="Google Shape;1385;p85" descr="Electrician female outline"/>
            <p:cNvPicPr preferRelativeResize="0"/>
            <p:nvPr/>
          </p:nvPicPr>
          <p:blipFill rotWithShape="1">
            <a:blip r:embed="rId7">
              <a:alphaModFix/>
            </a:blip>
            <a:srcRect/>
            <a:stretch/>
          </p:blipFill>
          <p:spPr>
            <a:xfrm>
              <a:off x="9598974" y="3967975"/>
              <a:ext cx="1689100" cy="1689100"/>
            </a:xfrm>
            <a:prstGeom prst="rect">
              <a:avLst/>
            </a:prstGeom>
            <a:noFill/>
            <a:ln>
              <a:noFill/>
            </a:ln>
          </p:spPr>
        </p:pic>
        <p:pic>
          <p:nvPicPr>
            <p:cNvPr id="1386" name="Google Shape;1386;p85" descr="Close with solid fill"/>
            <p:cNvPicPr preferRelativeResize="0"/>
            <p:nvPr/>
          </p:nvPicPr>
          <p:blipFill rotWithShape="1">
            <a:blip r:embed="rId6">
              <a:alphaModFix/>
            </a:blip>
            <a:srcRect/>
            <a:stretch/>
          </p:blipFill>
          <p:spPr>
            <a:xfrm>
              <a:off x="10611024" y="4863325"/>
              <a:ext cx="914400" cy="914400"/>
            </a:xfrm>
            <a:prstGeom prst="rect">
              <a:avLst/>
            </a:prstGeom>
            <a:noFill/>
            <a:ln>
              <a:noFill/>
            </a:ln>
          </p:spPr>
        </p:pic>
      </p:grpSp>
      <p:sp>
        <p:nvSpPr>
          <p:cNvPr id="1387" name="Google Shape;1387;p85"/>
          <p:cNvSpPr txBox="1"/>
          <p:nvPr/>
        </p:nvSpPr>
        <p:spPr>
          <a:xfrm>
            <a:off x="670800" y="1974115"/>
            <a:ext cx="7939800" cy="3200846"/>
          </a:xfrm>
          <a:prstGeom prst="rect">
            <a:avLst/>
          </a:prstGeom>
          <a:noFill/>
          <a:ln>
            <a:noFill/>
          </a:ln>
        </p:spPr>
        <p:txBody>
          <a:bodyPr spcFirstLastPara="1" wrap="square" lIns="91425" tIns="91425" rIns="91425" bIns="91425" anchor="t" anchorCtr="0">
            <a:spAutoFit/>
          </a:bodyPr>
          <a:lstStyle/>
          <a:p>
            <a:pPr marL="457200" lvl="3" indent="-457200">
              <a:buClr>
                <a:schemeClr val="accent1"/>
              </a:buClr>
              <a:buSzPts val="2100"/>
              <a:buFont typeface="Arial" panose="020B0604020202020204" pitchFamily="34" charset="0"/>
              <a:buChar char="•"/>
            </a:pPr>
            <a:r>
              <a:rPr lang="nl-NL" sz="2800" b="0" i="0" u="none" strike="noStrike" cap="none" dirty="0" err="1">
                <a:solidFill>
                  <a:srgbClr val="000000"/>
                </a:solidFill>
                <a:latin typeface="Arial"/>
                <a:ea typeface="Arial"/>
                <a:cs typeface="Arial"/>
                <a:sym typeface="Arial"/>
              </a:rPr>
              <a:t>Selection</a:t>
            </a:r>
            <a:r>
              <a:rPr lang="nl-NL" sz="2800" b="0" i="0" u="none" strike="noStrike" cap="none" dirty="0">
                <a:solidFill>
                  <a:srgbClr val="000000"/>
                </a:solidFill>
                <a:latin typeface="Arial"/>
                <a:ea typeface="Arial"/>
                <a:cs typeface="Arial"/>
                <a:sym typeface="Arial"/>
              </a:rPr>
              <a:t> of a competent Energy Service </a:t>
            </a:r>
            <a:r>
              <a:rPr lang="nl-NL" sz="2800" b="0" i="0" u="none" strike="noStrike" cap="none" dirty="0" err="1">
                <a:solidFill>
                  <a:srgbClr val="000000"/>
                </a:solidFill>
                <a:latin typeface="Arial"/>
                <a:ea typeface="Arial"/>
                <a:cs typeface="Arial"/>
                <a:sym typeface="Arial"/>
              </a:rPr>
              <a:t>Supplier</a:t>
            </a:r>
            <a:r>
              <a:rPr lang="nl-NL" sz="2800" b="0" i="0" u="none" strike="noStrike" cap="none" dirty="0">
                <a:solidFill>
                  <a:srgbClr val="000000"/>
                </a:solidFill>
                <a:latin typeface="Arial"/>
                <a:ea typeface="Arial"/>
                <a:cs typeface="Arial"/>
                <a:sym typeface="Arial"/>
              </a:rPr>
              <a:t> (ESS) </a:t>
            </a:r>
            <a:r>
              <a:rPr lang="nl-NL" sz="2800" b="0" i="0" u="none" strike="noStrike" cap="none" dirty="0" err="1">
                <a:solidFill>
                  <a:srgbClr val="000000"/>
                </a:solidFill>
                <a:latin typeface="Arial"/>
                <a:ea typeface="Arial"/>
                <a:cs typeface="Arial"/>
                <a:sym typeface="Arial"/>
              </a:rPr>
              <a:t>for</a:t>
            </a:r>
            <a:r>
              <a:rPr lang="nl-NL" sz="2800" b="0" i="0" u="none" strike="noStrike" cap="none" dirty="0">
                <a:solidFill>
                  <a:srgbClr val="000000"/>
                </a:solidFill>
                <a:latin typeface="Arial"/>
                <a:ea typeface="Arial"/>
                <a:cs typeface="Arial"/>
                <a:sym typeface="Arial"/>
              </a:rPr>
              <a:t> </a:t>
            </a:r>
            <a:r>
              <a:rPr lang="nl-NL" sz="2800" b="0" i="0" u="none" strike="noStrike" cap="none" dirty="0" err="1">
                <a:solidFill>
                  <a:srgbClr val="000000"/>
                </a:solidFill>
                <a:latin typeface="Arial"/>
                <a:ea typeface="Arial"/>
                <a:cs typeface="Arial"/>
                <a:sym typeface="Arial"/>
              </a:rPr>
              <a:t>the</a:t>
            </a:r>
            <a:r>
              <a:rPr lang="nl-NL" sz="2800" b="0" i="0" u="none" strike="noStrike" cap="none" dirty="0">
                <a:solidFill>
                  <a:srgbClr val="000000"/>
                </a:solidFill>
                <a:latin typeface="Arial"/>
                <a:ea typeface="Arial"/>
                <a:cs typeface="Arial"/>
                <a:sym typeface="Arial"/>
              </a:rPr>
              <a:t> energy project</a:t>
            </a:r>
            <a:endParaRPr sz="2800" dirty="0"/>
          </a:p>
          <a:p>
            <a:pPr marL="457200" lvl="3" indent="-457200">
              <a:buClr>
                <a:schemeClr val="accent1"/>
              </a:buClr>
              <a:buSzPts val="2100"/>
              <a:buFont typeface="Arial" panose="020B0604020202020204" pitchFamily="34" charset="0"/>
              <a:buChar char="•"/>
            </a:pPr>
            <a:r>
              <a:rPr lang="nl-NL" sz="2800" b="0" i="0" u="none" strike="noStrike" cap="none" dirty="0" err="1">
                <a:solidFill>
                  <a:srgbClr val="000000"/>
                </a:solidFill>
                <a:latin typeface="Arial"/>
                <a:ea typeface="Arial"/>
                <a:cs typeface="Arial"/>
                <a:sym typeface="Arial"/>
              </a:rPr>
              <a:t>Create</a:t>
            </a:r>
            <a:r>
              <a:rPr lang="nl-NL" sz="2800" b="0" i="0" u="none" strike="noStrike" cap="none" dirty="0">
                <a:solidFill>
                  <a:srgbClr val="000000"/>
                </a:solidFill>
                <a:latin typeface="Arial"/>
                <a:ea typeface="Arial"/>
                <a:cs typeface="Arial"/>
                <a:sym typeface="Arial"/>
              </a:rPr>
              <a:t> project </a:t>
            </a:r>
            <a:r>
              <a:rPr lang="nl-NL" sz="2800" b="0" i="0" u="none" strike="noStrike" cap="none" dirty="0" err="1">
                <a:solidFill>
                  <a:srgbClr val="000000"/>
                </a:solidFill>
                <a:latin typeface="Arial"/>
                <a:ea typeface="Arial"/>
                <a:cs typeface="Arial"/>
                <a:sym typeface="Arial"/>
              </a:rPr>
              <a:t>and</a:t>
            </a:r>
            <a:r>
              <a:rPr lang="nl-NL" sz="2800" b="0" i="0" u="none" strike="noStrike" cap="none" dirty="0">
                <a:solidFill>
                  <a:srgbClr val="000000"/>
                </a:solidFill>
                <a:latin typeface="Arial"/>
                <a:ea typeface="Arial"/>
                <a:cs typeface="Arial"/>
                <a:sym typeface="Arial"/>
              </a:rPr>
              <a:t> investment </a:t>
            </a:r>
            <a:r>
              <a:rPr lang="nl-NL" sz="2800" b="0" i="0" u="none" strike="noStrike" cap="none" dirty="0" err="1">
                <a:solidFill>
                  <a:srgbClr val="000000"/>
                </a:solidFill>
                <a:latin typeface="Arial"/>
                <a:ea typeface="Arial"/>
                <a:cs typeface="Arial"/>
                <a:sym typeface="Arial"/>
              </a:rPr>
              <a:t>plans</a:t>
            </a:r>
            <a:r>
              <a:rPr lang="nl-NL" sz="2800" b="0" i="0" u="none" strike="noStrike" cap="none" dirty="0">
                <a:solidFill>
                  <a:srgbClr val="000000"/>
                </a:solidFill>
                <a:latin typeface="Arial"/>
                <a:ea typeface="Arial"/>
                <a:cs typeface="Arial"/>
                <a:sym typeface="Arial"/>
              </a:rPr>
              <a:t> </a:t>
            </a:r>
            <a:r>
              <a:rPr lang="nl-NL" sz="2800" b="0" i="0" u="none" strike="noStrike" cap="none" dirty="0" err="1">
                <a:solidFill>
                  <a:srgbClr val="000000"/>
                </a:solidFill>
                <a:latin typeface="Arial"/>
                <a:ea typeface="Arial"/>
                <a:cs typeface="Arial"/>
                <a:sym typeface="Arial"/>
              </a:rPr>
              <a:t>for</a:t>
            </a:r>
            <a:r>
              <a:rPr lang="nl-NL" sz="2800" b="0" i="0" u="none" strike="noStrike" cap="none" dirty="0">
                <a:solidFill>
                  <a:srgbClr val="000000"/>
                </a:solidFill>
                <a:latin typeface="Arial"/>
                <a:ea typeface="Arial"/>
                <a:cs typeface="Arial"/>
                <a:sym typeface="Arial"/>
              </a:rPr>
              <a:t> </a:t>
            </a:r>
            <a:r>
              <a:rPr lang="nl-NL" sz="2800" b="0" i="0" u="none" strike="noStrike" cap="none" dirty="0" err="1">
                <a:solidFill>
                  <a:srgbClr val="000000"/>
                </a:solidFill>
                <a:latin typeface="Arial"/>
                <a:ea typeface="Arial"/>
                <a:cs typeface="Arial"/>
                <a:sym typeface="Arial"/>
              </a:rPr>
              <a:t>the</a:t>
            </a:r>
            <a:r>
              <a:rPr lang="nl-NL" sz="2800" b="0" i="0" u="none" strike="noStrike" cap="none" dirty="0">
                <a:solidFill>
                  <a:srgbClr val="000000"/>
                </a:solidFill>
                <a:latin typeface="Arial"/>
                <a:ea typeface="Arial"/>
                <a:cs typeface="Arial"/>
                <a:sym typeface="Arial"/>
              </a:rPr>
              <a:t> energy project on SME level</a:t>
            </a:r>
            <a:endParaRPr sz="2800" dirty="0"/>
          </a:p>
          <a:p>
            <a:pPr marL="0" marR="0" lvl="0" indent="0" algn="l" rtl="0">
              <a:lnSpc>
                <a:spcPct val="100000"/>
              </a:lnSpc>
              <a:spcBef>
                <a:spcPts val="0"/>
              </a:spcBef>
              <a:spcAft>
                <a:spcPts val="0"/>
              </a:spcAft>
              <a:buNone/>
            </a:pPr>
            <a:endParaRPr sz="2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800" b="0" i="0" u="none" strike="noStrike" cap="none" dirty="0" err="1">
                <a:solidFill>
                  <a:srgbClr val="000000"/>
                </a:solidFill>
                <a:latin typeface="Arial"/>
                <a:ea typeface="Arial"/>
                <a:cs typeface="Arial"/>
                <a:sym typeface="Arial"/>
              </a:rPr>
              <a:t>Outcome</a:t>
            </a:r>
            <a:r>
              <a:rPr lang="nl-NL" sz="2800" b="0" i="0" u="none" strike="noStrike" cap="none" dirty="0">
                <a:solidFill>
                  <a:srgbClr val="000000"/>
                </a:solidFill>
                <a:latin typeface="Arial"/>
                <a:ea typeface="Arial"/>
                <a:cs typeface="Arial"/>
                <a:sym typeface="Arial"/>
              </a:rPr>
              <a:t> of </a:t>
            </a:r>
            <a:r>
              <a:rPr lang="nl-NL" sz="2800" b="0" i="0" u="none" strike="noStrike" cap="none" dirty="0" err="1">
                <a:solidFill>
                  <a:srgbClr val="000000"/>
                </a:solidFill>
                <a:latin typeface="Arial"/>
                <a:ea typeface="Arial"/>
                <a:cs typeface="Arial"/>
                <a:sym typeface="Arial"/>
              </a:rPr>
              <a:t>this</a:t>
            </a:r>
            <a:r>
              <a:rPr lang="nl-NL" sz="2800" b="0" i="0" u="none" strike="noStrike" cap="none" dirty="0">
                <a:solidFill>
                  <a:srgbClr val="000000"/>
                </a:solidFill>
                <a:latin typeface="Arial"/>
                <a:ea typeface="Arial"/>
                <a:cs typeface="Arial"/>
                <a:sym typeface="Arial"/>
              </a:rPr>
              <a:t> step: </a:t>
            </a:r>
            <a:r>
              <a:rPr lang="nl-NL" sz="2800" b="0" i="0" u="none" strike="noStrike" cap="none" dirty="0" err="1">
                <a:solidFill>
                  <a:srgbClr val="000000"/>
                </a:solidFill>
                <a:latin typeface="Arial"/>
                <a:ea typeface="Arial"/>
                <a:cs typeface="Arial"/>
                <a:sym typeface="Arial"/>
              </a:rPr>
              <a:t>selected</a:t>
            </a:r>
            <a:r>
              <a:rPr lang="nl-NL" sz="2800" b="0" i="0" u="none" strike="noStrike" cap="none" dirty="0">
                <a:solidFill>
                  <a:srgbClr val="000000"/>
                </a:solidFill>
                <a:latin typeface="Arial"/>
                <a:ea typeface="Arial"/>
                <a:cs typeface="Arial"/>
                <a:sym typeface="Arial"/>
              </a:rPr>
              <a:t> ESS </a:t>
            </a:r>
            <a:r>
              <a:rPr lang="nl-NL" sz="2800" b="0" i="0" u="none" strike="noStrike" cap="none" dirty="0" err="1">
                <a:solidFill>
                  <a:srgbClr val="000000"/>
                </a:solidFill>
                <a:latin typeface="Arial"/>
                <a:ea typeface="Arial"/>
                <a:cs typeface="Arial"/>
                <a:sym typeface="Arial"/>
              </a:rPr>
              <a:t>and</a:t>
            </a:r>
            <a:r>
              <a:rPr lang="nl-NL" sz="2800" b="0" i="0" u="none" strike="noStrike" cap="none" dirty="0">
                <a:solidFill>
                  <a:srgbClr val="000000"/>
                </a:solidFill>
                <a:latin typeface="Arial"/>
                <a:ea typeface="Arial"/>
                <a:cs typeface="Arial"/>
                <a:sym typeface="Arial"/>
              </a:rPr>
              <a:t> project </a:t>
            </a:r>
            <a:r>
              <a:rPr lang="nl-NL" sz="2800" b="0" i="0" u="none" strike="noStrike" cap="none" dirty="0" err="1">
                <a:solidFill>
                  <a:srgbClr val="000000"/>
                </a:solidFill>
                <a:latin typeface="Arial"/>
                <a:ea typeface="Arial"/>
                <a:cs typeface="Arial"/>
                <a:sym typeface="Arial"/>
              </a:rPr>
              <a:t>and</a:t>
            </a:r>
            <a:r>
              <a:rPr lang="nl-NL" sz="2800" b="0" i="0" u="none" strike="noStrike" cap="none" dirty="0">
                <a:solidFill>
                  <a:srgbClr val="000000"/>
                </a:solidFill>
                <a:latin typeface="Arial"/>
                <a:ea typeface="Arial"/>
                <a:cs typeface="Arial"/>
                <a:sym typeface="Arial"/>
              </a:rPr>
              <a:t> investment </a:t>
            </a:r>
            <a:r>
              <a:rPr lang="nl-NL" sz="2800" b="0" i="0" u="none" strike="noStrike" cap="none" dirty="0" err="1">
                <a:solidFill>
                  <a:srgbClr val="000000"/>
                </a:solidFill>
                <a:latin typeface="Arial"/>
                <a:ea typeface="Arial"/>
                <a:cs typeface="Arial"/>
                <a:sym typeface="Arial"/>
              </a:rPr>
              <a:t>plans</a:t>
            </a:r>
            <a:r>
              <a:rPr lang="nl-NL" sz="2800" b="0" i="0" u="none" strike="noStrike" cap="none" dirty="0">
                <a:solidFill>
                  <a:srgbClr val="000000"/>
                </a:solidFill>
                <a:latin typeface="Arial"/>
                <a:ea typeface="Arial"/>
                <a:cs typeface="Arial"/>
                <a:sym typeface="Arial"/>
              </a:rPr>
              <a:t> per SME</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86"/>
          <p:cNvSpPr txBox="1">
            <a:spLocks noGrp="1"/>
          </p:cNvSpPr>
          <p:nvPr>
            <p:ph type="title"/>
          </p:nvPr>
        </p:nvSpPr>
        <p:spPr>
          <a:xfrm>
            <a:off x="838200" y="822960"/>
            <a:ext cx="10515600" cy="11658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What are Energy Service Suppliers?</a:t>
            </a:r>
          </a:p>
        </p:txBody>
      </p:sp>
      <p:sp>
        <p:nvSpPr>
          <p:cNvPr id="1394" name="Google Shape;1394;p86"/>
          <p:cNvSpPr txBox="1">
            <a:spLocks noGrp="1"/>
          </p:cNvSpPr>
          <p:nvPr>
            <p:ph type="body" idx="1"/>
          </p:nvPr>
        </p:nvSpPr>
        <p:spPr>
          <a:xfrm>
            <a:off x="838200" y="2171699"/>
            <a:ext cx="10515600" cy="4286519"/>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1800"/>
              <a:buFont typeface="Arial"/>
              <a:buChar char="•"/>
            </a:pPr>
            <a:r>
              <a:rPr lang="en-GB" noProof="0" dirty="0"/>
              <a:t>ESS provide </a:t>
            </a:r>
            <a:r>
              <a:rPr lang="en-GB" b="1" noProof="0" dirty="0"/>
              <a:t>energy expertise and services </a:t>
            </a:r>
            <a:endParaRPr lang="en-GB" noProof="0" dirty="0"/>
          </a:p>
          <a:p>
            <a:pPr marL="1143000" lvl="1" indent="-457200" algn="l" rtl="0">
              <a:lnSpc>
                <a:spcPct val="90000"/>
              </a:lnSpc>
              <a:spcBef>
                <a:spcPts val="500"/>
              </a:spcBef>
              <a:spcAft>
                <a:spcPts val="0"/>
              </a:spcAft>
              <a:buSzPts val="2800"/>
              <a:buChar char="•"/>
            </a:pPr>
            <a:r>
              <a:rPr lang="en-GB" noProof="0" dirty="0"/>
              <a:t>Making audits and interpreting results</a:t>
            </a:r>
          </a:p>
          <a:p>
            <a:pPr marL="1143000" lvl="1" indent="-457200" algn="l" rtl="0">
              <a:lnSpc>
                <a:spcPct val="90000"/>
              </a:lnSpc>
              <a:spcBef>
                <a:spcPts val="500"/>
              </a:spcBef>
              <a:spcAft>
                <a:spcPts val="0"/>
              </a:spcAft>
              <a:buSzPts val="2800"/>
              <a:buChar char="•"/>
            </a:pPr>
            <a:r>
              <a:rPr lang="en-GB" noProof="0" dirty="0"/>
              <a:t>Help raise energy awareness</a:t>
            </a:r>
          </a:p>
          <a:p>
            <a:pPr marL="1143000" lvl="1" indent="-457200" algn="l" rtl="0">
              <a:lnSpc>
                <a:spcPct val="90000"/>
              </a:lnSpc>
              <a:spcBef>
                <a:spcPts val="500"/>
              </a:spcBef>
              <a:spcAft>
                <a:spcPts val="0"/>
              </a:spcAft>
              <a:buSzPts val="2800"/>
              <a:buChar char="•"/>
            </a:pPr>
            <a:r>
              <a:rPr lang="en-GB" noProof="0" dirty="0"/>
              <a:t>Guidance on energy financing</a:t>
            </a:r>
          </a:p>
          <a:p>
            <a:pPr marL="457200" lvl="0" indent="-457200" algn="l" rtl="0">
              <a:lnSpc>
                <a:spcPct val="90000"/>
              </a:lnSpc>
              <a:spcBef>
                <a:spcPts val="1000"/>
              </a:spcBef>
              <a:spcAft>
                <a:spcPts val="0"/>
              </a:spcAft>
              <a:buSzPts val="1800"/>
              <a:buFont typeface="Arial"/>
              <a:buChar char="•"/>
            </a:pPr>
            <a:r>
              <a:rPr lang="en-GB" noProof="0" dirty="0"/>
              <a:t>ESS are energy consultants, ESCOs, grid operators, technology suppliers, etc.</a:t>
            </a:r>
          </a:p>
          <a:p>
            <a:pPr marL="457200" lvl="0" indent="-457200" algn="l" rtl="0">
              <a:lnSpc>
                <a:spcPct val="90000"/>
              </a:lnSpc>
              <a:spcBef>
                <a:spcPts val="1000"/>
              </a:spcBef>
              <a:spcAft>
                <a:spcPts val="0"/>
              </a:spcAft>
              <a:buSzPts val="1800"/>
              <a:buFont typeface="Arial"/>
              <a:buChar char="•"/>
            </a:pPr>
            <a:r>
              <a:rPr lang="en-GB" noProof="0" dirty="0"/>
              <a:t>Level of involvement depends on the energy collective.</a:t>
            </a:r>
          </a:p>
          <a:p>
            <a:pPr marL="457200" lvl="0" indent="-228600" algn="l" rtl="0">
              <a:lnSpc>
                <a:spcPct val="90000"/>
              </a:lnSpc>
              <a:spcBef>
                <a:spcPts val="1000"/>
              </a:spcBef>
              <a:spcAft>
                <a:spcPts val="0"/>
              </a:spcAft>
              <a:buSzPts val="1800"/>
              <a:buNone/>
            </a:pPr>
            <a:endParaRPr lang="en-GB" noProof="0" dirty="0"/>
          </a:p>
          <a:p>
            <a:pPr marL="457200" lvl="0" indent="-342900" algn="l" rtl="0">
              <a:lnSpc>
                <a:spcPct val="90000"/>
              </a:lnSpc>
              <a:spcBef>
                <a:spcPts val="1000"/>
              </a:spcBef>
              <a:spcAft>
                <a:spcPts val="0"/>
              </a:spcAft>
              <a:buSzPts val="1800"/>
              <a:buFont typeface="Arial"/>
              <a:buNone/>
            </a:pPr>
            <a:endParaRPr lang="en-GB" noProof="0" dirty="0"/>
          </a:p>
        </p:txBody>
      </p:sp>
      <p:sp>
        <p:nvSpPr>
          <p:cNvPr id="1395" name="Google Shape;1395;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396" name="Google Shape;1396;p86"/>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16</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87"/>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800"/>
              <a:buNone/>
            </a:pPr>
            <a:r>
              <a:rPr lang="en-GB" noProof="0" dirty="0"/>
              <a:t>Dealing with Energy Service Suppliers entails for the TP:</a:t>
            </a:r>
          </a:p>
          <a:p>
            <a:pPr marL="457200" lvl="0" indent="-228600" algn="l" rtl="0">
              <a:lnSpc>
                <a:spcPct val="100000"/>
              </a:lnSpc>
              <a:spcBef>
                <a:spcPts val="1000"/>
              </a:spcBef>
              <a:spcAft>
                <a:spcPts val="0"/>
              </a:spcAft>
              <a:buSzPts val="1800"/>
              <a:buNone/>
            </a:pPr>
            <a:endParaRPr lang="en-GB" noProof="0" dirty="0"/>
          </a:p>
          <a:p>
            <a:pPr marL="800100" lvl="1" indent="-342900">
              <a:lnSpc>
                <a:spcPct val="100000"/>
              </a:lnSpc>
              <a:spcBef>
                <a:spcPts val="0"/>
              </a:spcBef>
              <a:buClr>
                <a:schemeClr val="accent1"/>
              </a:buClr>
              <a:buSzPts val="2100"/>
            </a:pPr>
            <a:r>
              <a:rPr lang="en-GB" noProof="0" dirty="0">
                <a:solidFill>
                  <a:srgbClr val="000000"/>
                </a:solidFill>
              </a:rPr>
              <a:t>Support in selecting the right ESS </a:t>
            </a:r>
          </a:p>
          <a:p>
            <a:pPr marL="800100" lvl="1" indent="-342900">
              <a:lnSpc>
                <a:spcPct val="100000"/>
              </a:lnSpc>
              <a:spcBef>
                <a:spcPts val="0"/>
              </a:spcBef>
              <a:buClr>
                <a:schemeClr val="accent1"/>
              </a:buClr>
              <a:buSzPts val="2100"/>
            </a:pPr>
            <a:r>
              <a:rPr lang="en-GB" noProof="0" dirty="0">
                <a:solidFill>
                  <a:srgbClr val="000000"/>
                </a:solidFill>
              </a:rPr>
              <a:t>Coordination and </a:t>
            </a:r>
            <a:r>
              <a:rPr lang="en-GB" noProof="0" dirty="0" err="1">
                <a:solidFill>
                  <a:srgbClr val="000000"/>
                </a:solidFill>
              </a:rPr>
              <a:t>signaling</a:t>
            </a:r>
            <a:r>
              <a:rPr lang="en-GB" noProof="0" dirty="0">
                <a:solidFill>
                  <a:srgbClr val="000000"/>
                </a:solidFill>
              </a:rPr>
              <a:t> of possible bottlenecks during the project</a:t>
            </a:r>
          </a:p>
          <a:p>
            <a:pPr marL="800100" lvl="1" indent="-342900">
              <a:lnSpc>
                <a:spcPct val="100000"/>
              </a:lnSpc>
              <a:spcBef>
                <a:spcPts val="0"/>
              </a:spcBef>
              <a:buClr>
                <a:schemeClr val="accent1"/>
              </a:buClr>
              <a:buSzPts val="2100"/>
            </a:pPr>
            <a:r>
              <a:rPr lang="en-GB" noProof="0" dirty="0">
                <a:solidFill>
                  <a:srgbClr val="000000"/>
                </a:solidFill>
              </a:rPr>
              <a:t>Create</a:t>
            </a:r>
            <a:r>
              <a:rPr lang="en-GB" noProof="0" dirty="0"/>
              <a:t>, share and safeguard the procurement policy/ standard</a:t>
            </a:r>
          </a:p>
        </p:txBody>
      </p:sp>
      <p:sp>
        <p:nvSpPr>
          <p:cNvPr id="1403" name="Google Shape;1403;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04" name="Google Shape;1404;p87"/>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17</a:t>
            </a:fld>
            <a:endParaRPr sz="1200" b="0" i="0" u="none" strike="noStrike" cap="none">
              <a:solidFill>
                <a:srgbClr val="888888"/>
              </a:solidFill>
              <a:latin typeface="Arial"/>
              <a:ea typeface="Arial"/>
              <a:cs typeface="Arial"/>
              <a:sym typeface="Arial"/>
            </a:endParaRPr>
          </a:p>
        </p:txBody>
      </p:sp>
      <p:sp>
        <p:nvSpPr>
          <p:cNvPr id="1405" name="Google Shape;1405;p87"/>
          <p:cNvSpPr txBox="1"/>
          <p:nvPr/>
        </p:nvSpPr>
        <p:spPr>
          <a:xfrm>
            <a:off x="838200" y="822961"/>
            <a:ext cx="10515600" cy="759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nl-NL" sz="3200" b="0" i="0" u="none" strike="noStrike" cap="none">
                <a:solidFill>
                  <a:srgbClr val="034EA8"/>
                </a:solidFill>
                <a:latin typeface="Arial"/>
                <a:ea typeface="Arial"/>
                <a:cs typeface="Arial"/>
                <a:sym typeface="Arial"/>
              </a:rPr>
              <a:t>Role of the Trusted Partner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88"/>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What is the right Energy Service Supplier?</a:t>
            </a:r>
          </a:p>
        </p:txBody>
      </p:sp>
      <p:sp>
        <p:nvSpPr>
          <p:cNvPr id="1412" name="Google Shape;1412;p88"/>
          <p:cNvSpPr txBox="1">
            <a:spLocks noGrp="1"/>
          </p:cNvSpPr>
          <p:nvPr>
            <p:ph type="body" idx="1"/>
          </p:nvPr>
        </p:nvSpPr>
        <p:spPr>
          <a:xfrm>
            <a:off x="838199" y="1756230"/>
            <a:ext cx="10874830" cy="46001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GB" noProof="0" dirty="0"/>
              <a:t>The first step is to </a:t>
            </a:r>
            <a:r>
              <a:rPr lang="en-GB" b="1" noProof="0" dirty="0"/>
              <a:t>formulate a clear goal </a:t>
            </a:r>
            <a:r>
              <a:rPr lang="en-GB" noProof="0" dirty="0"/>
              <a:t>for selecting the ESS for a project. </a:t>
            </a:r>
          </a:p>
          <a:p>
            <a:pPr marL="457200" lvl="0" indent="-228600" algn="l" rtl="0">
              <a:lnSpc>
                <a:spcPct val="90000"/>
              </a:lnSpc>
              <a:spcBef>
                <a:spcPts val="1000"/>
              </a:spcBef>
              <a:spcAft>
                <a:spcPts val="0"/>
              </a:spcAft>
              <a:buSzPts val="1800"/>
              <a:buNone/>
            </a:pPr>
            <a:endParaRPr lang="en-GB" noProof="0" dirty="0"/>
          </a:p>
          <a:p>
            <a:pPr marL="0" lvl="0" indent="0" algn="l" rtl="0">
              <a:lnSpc>
                <a:spcPct val="90000"/>
              </a:lnSpc>
              <a:spcBef>
                <a:spcPts val="1000"/>
              </a:spcBef>
              <a:spcAft>
                <a:spcPts val="0"/>
              </a:spcAft>
              <a:buSzPts val="1800"/>
              <a:buNone/>
            </a:pPr>
            <a:r>
              <a:rPr lang="en-GB" i="1" noProof="0" dirty="0"/>
              <a:t>For instance: </a:t>
            </a:r>
            <a:endParaRPr lang="en-GB" noProof="0" dirty="0"/>
          </a:p>
          <a:p>
            <a:pPr marL="457200" lvl="0" indent="-457200" algn="l" rtl="0">
              <a:lnSpc>
                <a:spcPct val="90000"/>
              </a:lnSpc>
              <a:spcBef>
                <a:spcPts val="1000"/>
              </a:spcBef>
              <a:spcAft>
                <a:spcPts val="0"/>
              </a:spcAft>
              <a:buSzPts val="1800"/>
              <a:buFont typeface="Arial"/>
              <a:buChar char="•"/>
            </a:pPr>
            <a:r>
              <a:rPr lang="en-GB" i="1" noProof="0" dirty="0"/>
              <a:t>The ESS with the most knowledge/experience; and/or</a:t>
            </a:r>
            <a:endParaRPr lang="en-GB" noProof="0" dirty="0"/>
          </a:p>
          <a:p>
            <a:pPr marL="457200" lvl="0" indent="-457200" algn="l" rtl="0">
              <a:lnSpc>
                <a:spcPct val="90000"/>
              </a:lnSpc>
              <a:spcBef>
                <a:spcPts val="1000"/>
              </a:spcBef>
              <a:spcAft>
                <a:spcPts val="0"/>
              </a:spcAft>
              <a:buSzPts val="1800"/>
              <a:buFont typeface="Arial"/>
              <a:buChar char="•"/>
            </a:pPr>
            <a:r>
              <a:rPr lang="en-GB" i="1" noProof="0" dirty="0"/>
              <a:t>The ESS with the best price/quality ratio</a:t>
            </a:r>
            <a:endParaRPr lang="en-GB" noProof="0" dirty="0"/>
          </a:p>
          <a:p>
            <a:pPr marL="457200" lvl="0" indent="-457200" algn="l" rtl="0">
              <a:lnSpc>
                <a:spcPct val="90000"/>
              </a:lnSpc>
              <a:spcBef>
                <a:spcPts val="1000"/>
              </a:spcBef>
              <a:spcAft>
                <a:spcPts val="0"/>
              </a:spcAft>
              <a:buSzPts val="1800"/>
              <a:buFont typeface="Arial"/>
              <a:buChar char="•"/>
            </a:pPr>
            <a:r>
              <a:rPr lang="en-GB" i="1" noProof="0" dirty="0"/>
              <a:t>...</a:t>
            </a:r>
            <a:endParaRPr lang="en-GB" noProof="0" dirty="0"/>
          </a:p>
          <a:p>
            <a:pPr marL="0" lvl="0" indent="0" algn="l" rtl="0">
              <a:lnSpc>
                <a:spcPct val="90000"/>
              </a:lnSpc>
              <a:spcBef>
                <a:spcPts val="1000"/>
              </a:spcBef>
              <a:spcAft>
                <a:spcPts val="0"/>
              </a:spcAft>
              <a:buSzPts val="1800"/>
              <a:buNone/>
            </a:pPr>
            <a:r>
              <a:rPr lang="en-GB" noProof="0" dirty="0"/>
              <a:t>Based on this goal, a list of </a:t>
            </a:r>
            <a:r>
              <a:rPr lang="en-GB" b="1" noProof="0" dirty="0"/>
              <a:t>selection criteria </a:t>
            </a:r>
            <a:r>
              <a:rPr lang="en-GB" noProof="0" dirty="0"/>
              <a:t>can be designed</a:t>
            </a:r>
          </a:p>
          <a:p>
            <a:pPr marL="457200" lvl="0" indent="-228600" algn="l" rtl="0">
              <a:lnSpc>
                <a:spcPct val="120000"/>
              </a:lnSpc>
              <a:spcBef>
                <a:spcPts val="1000"/>
              </a:spcBef>
              <a:spcAft>
                <a:spcPts val="0"/>
              </a:spcAft>
              <a:buSzPts val="1800"/>
              <a:buNone/>
            </a:pPr>
            <a:endParaRPr lang="en-GB" noProof="0" dirty="0"/>
          </a:p>
        </p:txBody>
      </p:sp>
      <p:sp>
        <p:nvSpPr>
          <p:cNvPr id="1413" name="Google Shape;1413;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14" name="Google Shape;1414;p88"/>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18</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89"/>
          <p:cNvSpPr/>
          <p:nvPr/>
        </p:nvSpPr>
        <p:spPr>
          <a:xfrm>
            <a:off x="1576200" y="1339823"/>
            <a:ext cx="9039600" cy="4178353"/>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1" name="Google Shape;142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22" name="Google Shape;1422;p89"/>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19</a:t>
            </a:fld>
            <a:endParaRPr sz="1200" b="0" i="0" u="none" strike="noStrike" cap="none">
              <a:solidFill>
                <a:srgbClr val="888888"/>
              </a:solidFill>
              <a:latin typeface="Arial"/>
              <a:ea typeface="Arial"/>
              <a:cs typeface="Arial"/>
              <a:sym typeface="Arial"/>
            </a:endParaRPr>
          </a:p>
        </p:txBody>
      </p:sp>
      <p:grpSp>
        <p:nvGrpSpPr>
          <p:cNvPr id="1423" name="Google Shape;1423;p89"/>
          <p:cNvGrpSpPr/>
          <p:nvPr/>
        </p:nvGrpSpPr>
        <p:grpSpPr>
          <a:xfrm>
            <a:off x="117567" y="114247"/>
            <a:ext cx="657527" cy="787680"/>
            <a:chOff x="135517" y="136525"/>
            <a:chExt cx="761950" cy="761950"/>
          </a:xfrm>
        </p:grpSpPr>
        <p:sp>
          <p:nvSpPr>
            <p:cNvPr id="1424" name="Google Shape;1424;p89"/>
            <p:cNvSpPr/>
            <p:nvPr/>
          </p:nvSpPr>
          <p:spPr>
            <a:xfrm>
              <a:off x="135517" y="136525"/>
              <a:ext cx="761950" cy="761950"/>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25" name="Google Shape;1425;p89"/>
            <p:cNvSpPr/>
            <p:nvPr/>
          </p:nvSpPr>
          <p:spPr>
            <a:xfrm>
              <a:off x="313267" y="372533"/>
              <a:ext cx="448733" cy="270934"/>
            </a:xfrm>
            <a:prstGeom prst="wedgeEllipseCallout">
              <a:avLst>
                <a:gd name="adj1" fmla="val -20833"/>
                <a:gd name="adj2" fmla="val 62500"/>
              </a:avLst>
            </a:prstGeom>
            <a:solidFill>
              <a:schemeClr val="accent1"/>
            </a:solidFill>
            <a:ln w="25400" cap="flat" cmpd="sng">
              <a:solidFill>
                <a:srgbClr val="023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426" name="Google Shape;1426;p89"/>
          <p:cNvSpPr txBox="1"/>
          <p:nvPr/>
        </p:nvSpPr>
        <p:spPr>
          <a:xfrm>
            <a:off x="2098350" y="1911871"/>
            <a:ext cx="7995300" cy="24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34EA8"/>
              </a:buClr>
              <a:buSzPts val="3200"/>
              <a:buFont typeface="Arial"/>
              <a:buNone/>
            </a:pPr>
            <a:r>
              <a:rPr lang="nl-NL" sz="3200" b="1" i="0" u="none" strike="noStrike" cap="none" dirty="0" err="1">
                <a:solidFill>
                  <a:srgbClr val="034EA8"/>
                </a:solidFill>
                <a:latin typeface="Arial"/>
                <a:ea typeface="Arial"/>
                <a:cs typeface="Arial"/>
                <a:sym typeface="Arial"/>
              </a:rPr>
              <a:t>Exercise</a:t>
            </a:r>
            <a:endParaRPr sz="3200" b="0" i="0" u="none" strike="noStrike" cap="none" dirty="0">
              <a:solidFill>
                <a:srgbClr val="034EA8"/>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3200"/>
              <a:buFont typeface="Arial"/>
              <a:buNone/>
            </a:pPr>
            <a:r>
              <a:rPr lang="nl-NL" sz="3200" b="0" i="0" u="none" strike="noStrike" cap="none" dirty="0" err="1">
                <a:solidFill>
                  <a:srgbClr val="034EA8"/>
                </a:solidFill>
                <a:latin typeface="Arial"/>
                <a:ea typeface="Arial"/>
                <a:cs typeface="Arial"/>
                <a:sym typeface="Arial"/>
              </a:rPr>
              <a:t>Compose</a:t>
            </a:r>
            <a:r>
              <a:rPr lang="nl-NL" sz="3200" b="0" i="0" u="none" strike="noStrike" cap="none" dirty="0">
                <a:solidFill>
                  <a:srgbClr val="034EA8"/>
                </a:solidFill>
                <a:latin typeface="Arial"/>
                <a:ea typeface="Arial"/>
                <a:cs typeface="Arial"/>
                <a:sym typeface="Arial"/>
              </a:rPr>
              <a:t> a list of </a:t>
            </a:r>
            <a:r>
              <a:rPr lang="nl-NL" sz="3200" b="0" i="0" u="none" strike="noStrike" cap="none" dirty="0" err="1">
                <a:solidFill>
                  <a:srgbClr val="034EA8"/>
                </a:solidFill>
                <a:latin typeface="Arial"/>
                <a:ea typeface="Arial"/>
                <a:cs typeface="Arial"/>
                <a:sym typeface="Arial"/>
              </a:rPr>
              <a:t>selection</a:t>
            </a:r>
            <a:r>
              <a:rPr lang="nl-NL" sz="3200" b="0" i="0" u="none" strike="noStrike" cap="none" dirty="0">
                <a:solidFill>
                  <a:srgbClr val="034EA8"/>
                </a:solidFill>
                <a:latin typeface="Arial"/>
                <a:ea typeface="Arial"/>
                <a:cs typeface="Arial"/>
                <a:sym typeface="Arial"/>
              </a:rPr>
              <a:t> criteria </a:t>
            </a:r>
            <a:r>
              <a:rPr lang="nl-NL" sz="3200" b="0" i="0" u="none" strike="noStrike" cap="none" dirty="0" err="1">
                <a:solidFill>
                  <a:srgbClr val="034EA8"/>
                </a:solidFill>
                <a:latin typeface="Arial"/>
                <a:ea typeface="Arial"/>
                <a:cs typeface="Arial"/>
                <a:sym typeface="Arial"/>
              </a:rPr>
              <a:t>for</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choosing</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an</a:t>
            </a:r>
            <a:r>
              <a:rPr lang="nl-NL" sz="3200" b="0" i="0" u="none" strike="noStrike" cap="none" dirty="0">
                <a:solidFill>
                  <a:srgbClr val="034EA8"/>
                </a:solidFill>
                <a:latin typeface="Arial"/>
                <a:ea typeface="Arial"/>
                <a:cs typeface="Arial"/>
                <a:sym typeface="Arial"/>
              </a:rPr>
              <a:t> ESS in </a:t>
            </a:r>
            <a:r>
              <a:rPr lang="nl-NL" sz="3200" b="0" i="0" u="none" strike="noStrike" cap="none" dirty="0" err="1">
                <a:solidFill>
                  <a:srgbClr val="034EA8"/>
                </a:solidFill>
                <a:latin typeface="Arial"/>
                <a:ea typeface="Arial"/>
                <a:cs typeface="Arial"/>
                <a:sym typeface="Arial"/>
              </a:rPr>
              <a:t>your</a:t>
            </a:r>
            <a:r>
              <a:rPr lang="nl-NL" sz="3200" b="0" i="0" u="none" strike="noStrike" cap="none" dirty="0">
                <a:solidFill>
                  <a:srgbClr val="034EA8"/>
                </a:solidFill>
                <a:latin typeface="Arial"/>
                <a:ea typeface="Arial"/>
                <a:cs typeface="Arial"/>
                <a:sym typeface="Arial"/>
              </a:rPr>
              <a:t> business park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2"/>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Messages to convey in this training</a:t>
            </a:r>
          </a:p>
        </p:txBody>
      </p:sp>
      <p:sp>
        <p:nvSpPr>
          <p:cNvPr id="327" name="Google Shape;327;p22"/>
          <p:cNvSpPr txBox="1">
            <a:spLocks noGrp="1"/>
          </p:cNvSpPr>
          <p:nvPr>
            <p:ph type="body" idx="1"/>
          </p:nvPr>
        </p:nvSpPr>
        <p:spPr>
          <a:xfrm>
            <a:off x="838200" y="1890443"/>
            <a:ext cx="8837815" cy="4286519"/>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20000"/>
              </a:lnSpc>
              <a:spcBef>
                <a:spcPts val="0"/>
              </a:spcBef>
              <a:spcAft>
                <a:spcPts val="0"/>
              </a:spcAft>
              <a:buSzPct val="100000"/>
              <a:buNone/>
            </a:pPr>
            <a:r>
              <a:rPr lang="en-GB" b="1" noProof="0" dirty="0"/>
              <a:t>Learn how to organise collective energy projects in business parks</a:t>
            </a:r>
            <a:endParaRPr lang="en-GB" noProof="0" dirty="0"/>
          </a:p>
          <a:p>
            <a:pPr marL="0" lvl="0" indent="0" algn="l" rtl="0">
              <a:lnSpc>
                <a:spcPct val="120000"/>
              </a:lnSpc>
              <a:spcBef>
                <a:spcPts val="1000"/>
              </a:spcBef>
              <a:spcAft>
                <a:spcPts val="0"/>
              </a:spcAft>
              <a:buSzPct val="100000"/>
              <a:buNone/>
            </a:pPr>
            <a:r>
              <a:rPr lang="en-GB" noProof="0" dirty="0"/>
              <a:t>Learn the benefits of collective energy projects for SMEs</a:t>
            </a:r>
          </a:p>
          <a:p>
            <a:pPr marL="0" lvl="0" indent="0" algn="l" rtl="0">
              <a:lnSpc>
                <a:spcPct val="120000"/>
              </a:lnSpc>
              <a:spcBef>
                <a:spcPts val="1000"/>
              </a:spcBef>
              <a:spcAft>
                <a:spcPts val="0"/>
              </a:spcAft>
              <a:buSzPct val="100000"/>
              <a:buNone/>
            </a:pPr>
            <a:r>
              <a:rPr lang="en-GB" noProof="0" dirty="0"/>
              <a:t>Learn how you can design the role as a Trusted Partner* in the process of organising collective energy projects</a:t>
            </a:r>
          </a:p>
          <a:p>
            <a:pPr marL="0" lvl="0" indent="0" algn="l" rtl="0">
              <a:lnSpc>
                <a:spcPct val="120000"/>
              </a:lnSpc>
              <a:spcBef>
                <a:spcPts val="1000"/>
              </a:spcBef>
              <a:spcAft>
                <a:spcPts val="0"/>
              </a:spcAft>
              <a:buSzPct val="100000"/>
              <a:buNone/>
            </a:pPr>
            <a:r>
              <a:rPr lang="en-GB" noProof="0" dirty="0"/>
              <a:t>Find inspiration for developing a way of working that is relevant to </a:t>
            </a:r>
            <a:r>
              <a:rPr lang="en-GB" noProof="0" dirty="0" err="1"/>
              <a:t>everyones</a:t>
            </a:r>
            <a:r>
              <a:rPr lang="en-GB" noProof="0" dirty="0"/>
              <a:t> own situation</a:t>
            </a:r>
          </a:p>
          <a:p>
            <a:pPr marL="0" lvl="0" indent="0" algn="l" rtl="0">
              <a:lnSpc>
                <a:spcPct val="120000"/>
              </a:lnSpc>
              <a:spcBef>
                <a:spcPts val="1000"/>
              </a:spcBef>
              <a:spcAft>
                <a:spcPts val="0"/>
              </a:spcAft>
              <a:buSzPct val="100000"/>
              <a:buNone/>
            </a:pPr>
            <a:endParaRPr lang="en-GB" b="1" noProof="0" dirty="0"/>
          </a:p>
          <a:p>
            <a:pPr marL="0" lvl="0" indent="0" algn="l" rtl="0">
              <a:lnSpc>
                <a:spcPct val="120000"/>
              </a:lnSpc>
              <a:spcBef>
                <a:spcPts val="1000"/>
              </a:spcBef>
              <a:spcAft>
                <a:spcPts val="0"/>
              </a:spcAft>
              <a:buSzPct val="100000"/>
              <a:buNone/>
            </a:pPr>
            <a:r>
              <a:rPr lang="en-GB" sz="2400" noProof="0" dirty="0"/>
              <a:t>* This training is relevant to anyone who have/will have a coordinating/supporting role in relation to a local cluster of SMEs (a Trusted Partner) and want to address energy efficiency and sustainability in that role.</a:t>
            </a:r>
            <a:endParaRPr lang="en-GB" noProof="0" dirty="0"/>
          </a:p>
          <a:p>
            <a:pPr marL="0" lvl="0" indent="0" algn="l" rtl="0">
              <a:lnSpc>
                <a:spcPct val="120000"/>
              </a:lnSpc>
              <a:spcBef>
                <a:spcPts val="1000"/>
              </a:spcBef>
              <a:spcAft>
                <a:spcPts val="0"/>
              </a:spcAft>
              <a:buSzPct val="100000"/>
              <a:buNone/>
            </a:pPr>
            <a:r>
              <a:rPr lang="en-GB" sz="2400" noProof="0" dirty="0"/>
              <a:t>This can be people working with business park management, a local industry association, 	climate and energy advice, municipal business development etc</a:t>
            </a:r>
            <a:endParaRPr lang="en-GB" noProof="0" dirty="0"/>
          </a:p>
          <a:p>
            <a:pPr marL="0" lvl="0" indent="0" algn="l" rtl="0">
              <a:lnSpc>
                <a:spcPct val="120000"/>
              </a:lnSpc>
              <a:spcBef>
                <a:spcPts val="1000"/>
              </a:spcBef>
              <a:spcAft>
                <a:spcPts val="0"/>
              </a:spcAft>
              <a:buSzPct val="100000"/>
              <a:buNone/>
            </a:pPr>
            <a:r>
              <a:rPr lang="en-GB" sz="2400" noProof="0" dirty="0"/>
              <a:t>The training material combines theory on specific topics with concrete examples and interactive activities based on the participants’ own experience.</a:t>
            </a:r>
          </a:p>
        </p:txBody>
      </p:sp>
      <p:sp>
        <p:nvSpPr>
          <p:cNvPr id="328" name="Google Shape;3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17 November, 2021</a:t>
            </a:r>
            <a:endParaRPr/>
          </a:p>
        </p:txBody>
      </p:sp>
      <p:sp>
        <p:nvSpPr>
          <p:cNvPr id="329" name="Google Shape;329;p22"/>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a:t>
            </a:fld>
            <a:endParaRPr/>
          </a:p>
        </p:txBody>
      </p:sp>
    </p:spTree>
    <p:extLst>
      <p:ext uri="{BB962C8B-B14F-4D97-AF65-F5344CB8AC3E}">
        <p14:creationId xmlns:p14="http://schemas.microsoft.com/office/powerpoint/2010/main" val="312735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90"/>
          <p:cNvSpPr txBox="1">
            <a:spLocks noGrp="1"/>
          </p:cNvSpPr>
          <p:nvPr>
            <p:ph type="title"/>
          </p:nvPr>
        </p:nvSpPr>
        <p:spPr>
          <a:xfrm>
            <a:off x="838200" y="736175"/>
            <a:ext cx="10515600" cy="57260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111111"/>
              <a:buNone/>
            </a:pPr>
            <a:r>
              <a:rPr lang="en-GB" noProof="0" dirty="0"/>
              <a:t>Selection criteria – an example</a:t>
            </a:r>
          </a:p>
        </p:txBody>
      </p:sp>
      <p:sp>
        <p:nvSpPr>
          <p:cNvPr id="1434" name="Google Shape;1434;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35" name="Google Shape;1435;p90"/>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20</a:t>
            </a:fld>
            <a:endParaRPr sz="1200" b="0" i="0" u="none" strike="noStrike" cap="none">
              <a:solidFill>
                <a:srgbClr val="888888"/>
              </a:solidFill>
              <a:latin typeface="Arial"/>
              <a:ea typeface="Arial"/>
              <a:cs typeface="Arial"/>
              <a:sym typeface="Arial"/>
            </a:endParaRPr>
          </a:p>
        </p:txBody>
      </p:sp>
      <p:graphicFrame>
        <p:nvGraphicFramePr>
          <p:cNvPr id="1436" name="Google Shape;1436;p90"/>
          <p:cNvGraphicFramePr/>
          <p:nvPr>
            <p:extLst>
              <p:ext uri="{D42A27DB-BD31-4B8C-83A1-F6EECF244321}">
                <p14:modId xmlns:p14="http://schemas.microsoft.com/office/powerpoint/2010/main" val="3388357314"/>
              </p:ext>
            </p:extLst>
          </p:nvPr>
        </p:nvGraphicFramePr>
        <p:xfrm>
          <a:off x="1698014" y="1428973"/>
          <a:ext cx="8640000" cy="4815900"/>
        </p:xfrm>
        <a:graphic>
          <a:graphicData uri="http://schemas.openxmlformats.org/drawingml/2006/table">
            <a:tbl>
              <a:tblPr firstRow="1" bandRow="1">
                <a:noFill/>
                <a:tableStyleId>{2CAF9FE2-1EE0-4730-A8FB-7C8430C7B695}</a:tableStyleId>
              </a:tblPr>
              <a:tblGrid>
                <a:gridCol w="432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74959">
                <a:tc>
                  <a:txBody>
                    <a:bodyPr/>
                    <a:lstStyle/>
                    <a:p>
                      <a:pPr marL="0" marR="0" lvl="0" indent="0" algn="l" rtl="0">
                        <a:lnSpc>
                          <a:spcPct val="100000"/>
                        </a:lnSpc>
                        <a:spcBef>
                          <a:spcPts val="0"/>
                        </a:spcBef>
                        <a:spcAft>
                          <a:spcPts val="0"/>
                        </a:spcAft>
                        <a:buNone/>
                      </a:pPr>
                      <a:r>
                        <a:rPr lang="nl-NL" sz="1400" u="none" strike="noStrike" cap="none"/>
                        <a:t>Criteria</a:t>
                      </a:r>
                      <a:endParaRPr/>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t>Points</a:t>
                      </a:r>
                      <a:endParaRPr dirty="0"/>
                    </a:p>
                  </a:txBody>
                  <a:tcPr marL="91450" marR="91450" marT="45725" marB="45725"/>
                </a:tc>
                <a:extLst>
                  <a:ext uri="{0D108BD9-81ED-4DB2-BD59-A6C34878D82A}">
                    <a16:rowId xmlns:a16="http://schemas.microsoft.com/office/drawing/2014/main" val="10000"/>
                  </a:ext>
                </a:extLst>
              </a:tr>
              <a:tr h="771913">
                <a:tc>
                  <a:txBody>
                    <a:bodyPr/>
                    <a:lstStyle/>
                    <a:p>
                      <a:pPr marL="0" marR="0" lvl="0" indent="0" algn="l" rtl="0">
                        <a:lnSpc>
                          <a:spcPct val="100000"/>
                        </a:lnSpc>
                        <a:spcBef>
                          <a:spcPts val="0"/>
                        </a:spcBef>
                        <a:spcAft>
                          <a:spcPts val="0"/>
                        </a:spcAft>
                        <a:buClr>
                          <a:srgbClr val="000000"/>
                        </a:buClr>
                        <a:buSzPts val="1400"/>
                        <a:buFont typeface="Arial"/>
                        <a:buNone/>
                      </a:pPr>
                      <a:r>
                        <a:rPr lang="nl-NL" sz="1400" b="1" u="none" strike="noStrike" cap="none" dirty="0" err="1"/>
                        <a:t>Appropriateness</a:t>
                      </a:r>
                      <a:br>
                        <a:rPr lang="nl-NL" sz="1400" b="1" u="none" strike="noStrike" cap="none" dirty="0"/>
                      </a:br>
                      <a:r>
                        <a:rPr lang="nl-NL" sz="1400" u="none" strike="noStrike" cap="none" dirty="0" err="1"/>
                        <a:t>until</a:t>
                      </a:r>
                      <a:r>
                        <a:rPr lang="nl-NL" sz="1400" u="none" strike="noStrike" cap="none" dirty="0"/>
                        <a:t> </a:t>
                      </a:r>
                      <a:r>
                        <a:rPr lang="nl-NL" sz="1400" u="none" strike="noStrike" cap="none" dirty="0" err="1"/>
                        <a:t>what</a:t>
                      </a:r>
                      <a:r>
                        <a:rPr lang="nl-NL" sz="1400" u="none" strike="noStrike" cap="none" dirty="0"/>
                        <a:t> </a:t>
                      </a:r>
                      <a:r>
                        <a:rPr lang="nl-NL" sz="1400" u="none" strike="noStrike" cap="none" dirty="0" err="1"/>
                        <a:t>extent</a:t>
                      </a:r>
                      <a:r>
                        <a:rPr lang="nl-NL" sz="1400" u="none" strike="noStrike" cap="none" dirty="0"/>
                        <a:t> does </a:t>
                      </a:r>
                      <a:r>
                        <a:rPr lang="nl-NL" sz="1400" u="none" strike="noStrike" cap="none" dirty="0" err="1"/>
                        <a:t>the</a:t>
                      </a:r>
                      <a:r>
                        <a:rPr lang="nl-NL" sz="1400" u="none" strike="noStrike" cap="none" dirty="0"/>
                        <a:t> offer match </a:t>
                      </a:r>
                      <a:r>
                        <a:rPr lang="nl-NL" sz="1400" u="none" strike="noStrike" cap="none" dirty="0" err="1"/>
                        <a:t>with</a:t>
                      </a:r>
                      <a:r>
                        <a:rPr lang="nl-NL" sz="1400" u="none" strike="noStrike" cap="none" dirty="0"/>
                        <a:t> </a:t>
                      </a:r>
                      <a:r>
                        <a:rPr lang="nl-NL" sz="1400" u="none" strike="noStrike" cap="none" dirty="0" err="1"/>
                        <a:t>the</a:t>
                      </a:r>
                      <a:r>
                        <a:rPr lang="nl-NL" sz="1400" u="none" strike="noStrike" cap="none" dirty="0"/>
                        <a:t> </a:t>
                      </a:r>
                      <a:r>
                        <a:rPr lang="nl-NL" sz="1400" u="none" strike="noStrike" cap="none" dirty="0" err="1"/>
                        <a:t>required</a:t>
                      </a:r>
                      <a:r>
                        <a:rPr lang="nl-NL" sz="1400" u="none" strike="noStrike" cap="none" dirty="0"/>
                        <a:t> service?</a:t>
                      </a:r>
                      <a:endParaRPr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a:t>Perfectly: 6 points </a:t>
                      </a:r>
                      <a:endParaRPr/>
                    </a:p>
                    <a:p>
                      <a:pPr marL="0" marR="0" lvl="0" indent="0" algn="l" rtl="0">
                        <a:lnSpc>
                          <a:spcPct val="100000"/>
                        </a:lnSpc>
                        <a:spcBef>
                          <a:spcPts val="0"/>
                        </a:spcBef>
                        <a:spcAft>
                          <a:spcPts val="0"/>
                        </a:spcAft>
                        <a:buNone/>
                      </a:pPr>
                      <a:r>
                        <a:rPr lang="nl-NL" sz="1400" u="none" strike="noStrike" cap="none"/>
                        <a:t>Well: 4 points </a:t>
                      </a:r>
                      <a:endParaRPr/>
                    </a:p>
                    <a:p>
                      <a:pPr marL="0" marR="0" lvl="0" indent="0" algn="l" rtl="0">
                        <a:lnSpc>
                          <a:spcPct val="100000"/>
                        </a:lnSpc>
                        <a:spcBef>
                          <a:spcPts val="0"/>
                        </a:spcBef>
                        <a:spcAft>
                          <a:spcPts val="0"/>
                        </a:spcAft>
                        <a:buNone/>
                      </a:pPr>
                      <a:r>
                        <a:rPr lang="nl-NL" sz="1400" u="none" strike="noStrike" cap="none"/>
                        <a:t>Weakly: 2 points </a:t>
                      </a:r>
                      <a:endParaRPr/>
                    </a:p>
                    <a:p>
                      <a:pPr marL="0" marR="0" lvl="0" indent="0" algn="l" rtl="0">
                        <a:lnSpc>
                          <a:spcPct val="100000"/>
                        </a:lnSpc>
                        <a:spcBef>
                          <a:spcPts val="0"/>
                        </a:spcBef>
                        <a:spcAft>
                          <a:spcPts val="0"/>
                        </a:spcAft>
                        <a:buNone/>
                      </a:pPr>
                      <a:r>
                        <a:rPr lang="nl-NL" sz="1400" u="none" strike="noStrike" cap="none"/>
                        <a:t>Poorly: 0 points</a:t>
                      </a:r>
                      <a:endParaRPr/>
                    </a:p>
                  </a:txBody>
                  <a:tcPr marL="91450" marR="91450" marT="45725" marB="45725"/>
                </a:tc>
                <a:extLst>
                  <a:ext uri="{0D108BD9-81ED-4DB2-BD59-A6C34878D82A}">
                    <a16:rowId xmlns:a16="http://schemas.microsoft.com/office/drawing/2014/main" val="10001"/>
                  </a:ext>
                </a:extLst>
              </a:tr>
              <a:tr h="771913">
                <a:tc>
                  <a:txBody>
                    <a:bodyPr/>
                    <a:lstStyle/>
                    <a:p>
                      <a:pPr marL="0" marR="0" lvl="0" indent="0" algn="l" rtl="0">
                        <a:lnSpc>
                          <a:spcPct val="100000"/>
                        </a:lnSpc>
                        <a:spcBef>
                          <a:spcPts val="0"/>
                        </a:spcBef>
                        <a:spcAft>
                          <a:spcPts val="0"/>
                        </a:spcAft>
                        <a:buClr>
                          <a:srgbClr val="000000"/>
                        </a:buClr>
                        <a:buSzPts val="1400"/>
                        <a:buFont typeface="Arial"/>
                        <a:buNone/>
                      </a:pPr>
                      <a:r>
                        <a:rPr lang="nl-NL" sz="1400" b="1" u="none" strike="noStrike" cap="none" dirty="0"/>
                        <a:t>Value </a:t>
                      </a:r>
                      <a:r>
                        <a:rPr lang="nl-NL" sz="1400" b="1" u="none" strike="noStrike" cap="none" dirty="0" err="1"/>
                        <a:t>for</a:t>
                      </a:r>
                      <a:r>
                        <a:rPr lang="nl-NL" sz="1400" b="1" u="none" strike="noStrike" cap="none" dirty="0"/>
                        <a:t> Money</a:t>
                      </a:r>
                      <a:br>
                        <a:rPr lang="nl-NL" sz="1400" b="1" u="none" strike="noStrike" cap="none" dirty="0"/>
                      </a:br>
                      <a:r>
                        <a:rPr lang="nl-NL" sz="1400" u="none" strike="noStrike" cap="none" dirty="0" err="1"/>
                        <a:t>what</a:t>
                      </a:r>
                      <a:r>
                        <a:rPr lang="nl-NL" sz="1400" u="none" strike="noStrike" cap="none" dirty="0"/>
                        <a:t> is </a:t>
                      </a:r>
                      <a:r>
                        <a:rPr lang="nl-NL" sz="1400" u="none" strike="noStrike" cap="none" dirty="0" err="1"/>
                        <a:t>the</a:t>
                      </a:r>
                      <a:r>
                        <a:rPr lang="nl-NL" sz="1400" u="none" strike="noStrike" cap="none" dirty="0"/>
                        <a:t> </a:t>
                      </a:r>
                      <a:r>
                        <a:rPr lang="nl-NL" sz="1400" u="none" strike="noStrike" cap="none" dirty="0" err="1"/>
                        <a:t>quality</a:t>
                      </a:r>
                      <a:r>
                        <a:rPr lang="nl-NL" sz="1400" u="none" strike="noStrike" cap="none" dirty="0"/>
                        <a:t>/</a:t>
                      </a:r>
                      <a:r>
                        <a:rPr lang="nl-NL" sz="1400" u="none" strike="noStrike" cap="none" dirty="0" err="1"/>
                        <a:t>price</a:t>
                      </a:r>
                      <a:r>
                        <a:rPr lang="nl-NL" sz="1400" u="none" strike="noStrike" cap="none" dirty="0"/>
                        <a:t> ratio?</a:t>
                      </a:r>
                      <a:endParaRPr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nl-NL" sz="1400" u="none" strike="noStrike" cap="none"/>
                        <a:t>Outstanding: 6 points </a:t>
                      </a:r>
                      <a:br>
                        <a:rPr lang="nl-NL" sz="1400" u="none" strike="noStrike" cap="none"/>
                      </a:br>
                      <a:r>
                        <a:rPr lang="nl-NL" sz="1400" u="none" strike="noStrike" cap="none"/>
                        <a:t>Well : 4 points </a:t>
                      </a:r>
                      <a:br>
                        <a:rPr lang="nl-NL" sz="1400" u="none" strike="noStrike" cap="none"/>
                      </a:br>
                      <a:r>
                        <a:rPr lang="nl-NL" sz="1400" u="none" strike="noStrike" cap="none"/>
                        <a:t>Weak : 2 points </a:t>
                      </a:r>
                      <a:br>
                        <a:rPr lang="nl-NL" sz="1400" u="none" strike="noStrike" cap="none"/>
                      </a:br>
                      <a:r>
                        <a:rPr lang="nl-NL" sz="1400" u="none" strike="noStrike" cap="none"/>
                        <a:t>Poorly: 0 points</a:t>
                      </a:r>
                      <a:endParaRPr/>
                    </a:p>
                  </a:txBody>
                  <a:tcPr marL="91450" marR="91450" marT="45725" marB="45725"/>
                </a:tc>
                <a:extLst>
                  <a:ext uri="{0D108BD9-81ED-4DB2-BD59-A6C34878D82A}">
                    <a16:rowId xmlns:a16="http://schemas.microsoft.com/office/drawing/2014/main" val="10002"/>
                  </a:ext>
                </a:extLst>
              </a:tr>
              <a:tr h="423311">
                <a:tc>
                  <a:txBody>
                    <a:bodyPr/>
                    <a:lstStyle/>
                    <a:p>
                      <a:pPr marL="0" marR="0" lvl="0" indent="0" algn="l" rtl="0">
                        <a:lnSpc>
                          <a:spcPct val="100000"/>
                        </a:lnSpc>
                        <a:spcBef>
                          <a:spcPts val="0"/>
                        </a:spcBef>
                        <a:spcAft>
                          <a:spcPts val="0"/>
                        </a:spcAft>
                        <a:buNone/>
                      </a:pPr>
                      <a:r>
                        <a:rPr lang="nl-NL" sz="1400" u="none" strike="noStrike" cap="none" dirty="0" err="1"/>
                        <a:t>If</a:t>
                      </a:r>
                      <a:r>
                        <a:rPr lang="nl-NL" sz="1400" u="none" strike="noStrike" cap="none" dirty="0"/>
                        <a:t> </a:t>
                      </a:r>
                      <a:r>
                        <a:rPr lang="nl-NL" sz="1400" u="none" strike="noStrike" cap="none" dirty="0" err="1"/>
                        <a:t>possible</a:t>
                      </a:r>
                      <a:r>
                        <a:rPr lang="nl-NL" sz="1400" u="none" strike="noStrike" cap="none" dirty="0"/>
                        <a:t>, </a:t>
                      </a:r>
                      <a:r>
                        <a:rPr lang="nl-NL" sz="1400" u="none" strike="noStrike" cap="none" dirty="0" err="1"/>
                        <a:t>grant</a:t>
                      </a:r>
                      <a:r>
                        <a:rPr lang="nl-NL" sz="1400" u="none" strike="noStrike" cap="none" dirty="0"/>
                        <a:t> </a:t>
                      </a:r>
                      <a:r>
                        <a:rPr lang="nl-NL" sz="1400" u="none" strike="noStrike" cap="none" dirty="0" err="1"/>
                        <a:t>requests</a:t>
                      </a:r>
                      <a:r>
                        <a:rPr lang="nl-NL" sz="1400" u="none" strike="noStrike" cap="none" dirty="0"/>
                        <a:t> </a:t>
                      </a:r>
                      <a:r>
                        <a:rPr lang="nl-NL" sz="1400" u="none" strike="noStrike" cap="none" dirty="0" err="1"/>
                        <a:t>to</a:t>
                      </a:r>
                      <a:r>
                        <a:rPr lang="nl-NL" sz="1400" u="none" strike="noStrike" cap="none" dirty="0"/>
                        <a:t> </a:t>
                      </a:r>
                      <a:r>
                        <a:rPr lang="nl-NL" sz="1400" b="1" u="none" strike="noStrike" cap="none" dirty="0" err="1"/>
                        <a:t>local</a:t>
                      </a:r>
                      <a:r>
                        <a:rPr lang="nl-NL" sz="1400" b="1" u="none" strike="noStrike" cap="none" dirty="0"/>
                        <a:t> </a:t>
                      </a:r>
                      <a:r>
                        <a:rPr lang="nl-NL" sz="1400" b="1" u="none" strike="noStrike" cap="none" dirty="0" err="1"/>
                        <a:t>and</a:t>
                      </a:r>
                      <a:r>
                        <a:rPr lang="nl-NL" sz="1400" b="1" u="none" strike="noStrike" cap="none" dirty="0"/>
                        <a:t> </a:t>
                      </a:r>
                      <a:r>
                        <a:rPr lang="nl-NL" sz="1400" b="1" u="none" strike="noStrike" cap="none" dirty="0" err="1"/>
                        <a:t>regional</a:t>
                      </a:r>
                      <a:r>
                        <a:rPr lang="nl-NL" sz="1400" b="1" u="none" strike="noStrike" cap="none" dirty="0"/>
                        <a:t> </a:t>
                      </a:r>
                      <a:r>
                        <a:rPr lang="nl-NL" sz="1400" b="1" u="none" strike="noStrike" cap="none" dirty="0" err="1"/>
                        <a:t>suppliers</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a:t>Local/regional supplier: 2 points </a:t>
                      </a:r>
                      <a:br>
                        <a:rPr lang="nl-NL" sz="1400" u="none" strike="noStrike" cap="none"/>
                      </a:br>
                      <a:r>
                        <a:rPr lang="nl-NL" sz="1400" u="none" strike="noStrike" cap="none"/>
                        <a:t>Non-local/regional supplier: 0 points</a:t>
                      </a:r>
                      <a:endParaRPr/>
                    </a:p>
                  </a:txBody>
                  <a:tcPr marL="91450" marR="91450" marT="45725" marB="45725"/>
                </a:tc>
                <a:extLst>
                  <a:ext uri="{0D108BD9-81ED-4DB2-BD59-A6C34878D82A}">
                    <a16:rowId xmlns:a16="http://schemas.microsoft.com/office/drawing/2014/main" val="10003"/>
                  </a:ext>
                </a:extLst>
              </a:tr>
              <a:tr h="1120515">
                <a:tc>
                  <a:txBody>
                    <a:bodyPr/>
                    <a:lstStyle/>
                    <a:p>
                      <a:pPr marL="0" marR="0" lvl="0" indent="0" algn="l" rtl="0">
                        <a:lnSpc>
                          <a:spcPct val="100000"/>
                        </a:lnSpc>
                        <a:spcBef>
                          <a:spcPts val="0"/>
                        </a:spcBef>
                        <a:spcAft>
                          <a:spcPts val="0"/>
                        </a:spcAft>
                        <a:buClr>
                          <a:srgbClr val="000000"/>
                        </a:buClr>
                        <a:buSzPts val="1400"/>
                        <a:buFont typeface="Arial"/>
                        <a:buNone/>
                      </a:pPr>
                      <a:r>
                        <a:rPr lang="nl-NL" sz="1400" b="1" u="none" strike="noStrike" cap="none"/>
                        <a:t>Sustainable procurement: </a:t>
                      </a:r>
                      <a:r>
                        <a:rPr lang="nl-NL" sz="1400" u="none" strike="noStrike" cap="none"/>
                        <a:t>ECUB designed a certificate for this purpose. Suppliers map in which phase of the certificate they reside. </a:t>
                      </a:r>
                      <a:endParaRPr/>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nl-NL" sz="1400" u="none" strike="noStrike" cap="none" dirty="0"/>
                        <a:t>Step 5 </a:t>
                      </a:r>
                      <a:r>
                        <a:rPr lang="nl-NL" sz="1400" u="none" strike="noStrike" cap="none" dirty="0" err="1"/>
                        <a:t>and</a:t>
                      </a:r>
                      <a:r>
                        <a:rPr lang="nl-NL" sz="1400" u="none" strike="noStrike" cap="none" dirty="0"/>
                        <a:t> </a:t>
                      </a:r>
                      <a:r>
                        <a:rPr lang="nl-NL" sz="1400" u="none" strike="noStrike" cap="none" dirty="0" err="1"/>
                        <a:t>higher</a:t>
                      </a:r>
                      <a:r>
                        <a:rPr lang="nl-NL" sz="1400" u="none" strike="noStrike" cap="none" dirty="0"/>
                        <a:t>: 6 points </a:t>
                      </a:r>
                      <a:endParaRPr dirty="0"/>
                    </a:p>
                    <a:p>
                      <a:pPr marL="0" marR="0" lvl="0" indent="0" algn="l" rtl="0">
                        <a:lnSpc>
                          <a:spcPct val="100000"/>
                        </a:lnSpc>
                        <a:spcBef>
                          <a:spcPts val="0"/>
                        </a:spcBef>
                        <a:spcAft>
                          <a:spcPts val="0"/>
                        </a:spcAft>
                        <a:buClr>
                          <a:srgbClr val="000000"/>
                        </a:buClr>
                        <a:buSzPts val="1400"/>
                        <a:buFont typeface="Arial"/>
                        <a:buNone/>
                      </a:pPr>
                      <a:r>
                        <a:rPr lang="nl-NL" sz="1400" u="none" strike="noStrike" cap="none" dirty="0"/>
                        <a:t>Step 3 </a:t>
                      </a:r>
                      <a:r>
                        <a:rPr lang="nl-NL" sz="1400" u="none" strike="noStrike" cap="none" dirty="0" err="1"/>
                        <a:t>and</a:t>
                      </a:r>
                      <a:r>
                        <a:rPr lang="nl-NL" sz="1400" u="none" strike="noStrike" cap="none" dirty="0"/>
                        <a:t> 4: 4 points </a:t>
                      </a:r>
                      <a:endParaRPr dirty="0"/>
                    </a:p>
                    <a:p>
                      <a:pPr marL="0" marR="0" lvl="0" indent="0" algn="l" rtl="0">
                        <a:lnSpc>
                          <a:spcPct val="100000"/>
                        </a:lnSpc>
                        <a:spcBef>
                          <a:spcPts val="0"/>
                        </a:spcBef>
                        <a:spcAft>
                          <a:spcPts val="0"/>
                        </a:spcAft>
                        <a:buClr>
                          <a:srgbClr val="000000"/>
                        </a:buClr>
                        <a:buSzPts val="1400"/>
                        <a:buFont typeface="Arial"/>
                        <a:buNone/>
                      </a:pPr>
                      <a:r>
                        <a:rPr lang="nl-NL" sz="1400" u="none" strike="noStrike" cap="none" dirty="0"/>
                        <a:t>Step 1 </a:t>
                      </a:r>
                      <a:r>
                        <a:rPr lang="nl-NL" sz="1400" u="none" strike="noStrike" cap="none" dirty="0" err="1"/>
                        <a:t>and</a:t>
                      </a:r>
                      <a:r>
                        <a:rPr lang="nl-NL" sz="1400" u="none" strike="noStrike" cap="none" dirty="0"/>
                        <a:t> 2: 2 points </a:t>
                      </a:r>
                      <a:endParaRPr dirty="0"/>
                    </a:p>
                    <a:p>
                      <a:pPr marL="0" marR="0" lvl="0" indent="0" algn="l" rtl="0">
                        <a:lnSpc>
                          <a:spcPct val="100000"/>
                        </a:lnSpc>
                        <a:spcBef>
                          <a:spcPts val="0"/>
                        </a:spcBef>
                        <a:spcAft>
                          <a:spcPts val="0"/>
                        </a:spcAft>
                        <a:buClr>
                          <a:srgbClr val="000000"/>
                        </a:buClr>
                        <a:buSzPts val="1400"/>
                        <a:buFont typeface="Arial"/>
                        <a:buNone/>
                      </a:pPr>
                      <a:r>
                        <a:rPr lang="nl-NL" sz="1400" u="none" strike="noStrike" cap="none" dirty="0"/>
                        <a:t>Step 0: 0 points</a:t>
                      </a:r>
                      <a:endParaRPr dirty="0"/>
                    </a:p>
                    <a:p>
                      <a:pPr marL="0" marR="0" lvl="0" indent="0" algn="l" rtl="0">
                        <a:lnSpc>
                          <a:spcPct val="100000"/>
                        </a:lnSpc>
                        <a:spcBef>
                          <a:spcPts val="0"/>
                        </a:spcBef>
                        <a:spcAft>
                          <a:spcPts val="0"/>
                        </a:spcAft>
                        <a:buNone/>
                      </a:pPr>
                      <a:endParaRPr sz="1400" u="none" strike="noStrike" cap="none" dirty="0"/>
                    </a:p>
                  </a:txBody>
                  <a:tcPr marL="91450" marR="91450" marT="45725" marB="45725"/>
                </a:tc>
                <a:extLst>
                  <a:ext uri="{0D108BD9-81ED-4DB2-BD59-A6C34878D82A}">
                    <a16:rowId xmlns:a16="http://schemas.microsoft.com/office/drawing/2014/main" val="10004"/>
                  </a:ext>
                </a:extLst>
              </a:tr>
              <a:tr h="874854">
                <a:tc>
                  <a:txBody>
                    <a:bodyPr/>
                    <a:lstStyle/>
                    <a:p>
                      <a:pPr marL="0" marR="0" lvl="0" indent="0" algn="l" rtl="0">
                        <a:lnSpc>
                          <a:spcPct val="100000"/>
                        </a:lnSpc>
                        <a:spcBef>
                          <a:spcPts val="0"/>
                        </a:spcBef>
                        <a:spcAft>
                          <a:spcPts val="0"/>
                        </a:spcAft>
                        <a:buNone/>
                      </a:pPr>
                      <a:r>
                        <a:rPr lang="nl-NL" sz="1400" b="1" u="none" strike="noStrike" cap="none" dirty="0" err="1"/>
                        <a:t>Social</a:t>
                      </a:r>
                      <a:r>
                        <a:rPr lang="nl-NL" sz="1400" b="1" u="none" strike="noStrike" cap="none" dirty="0"/>
                        <a:t> Return On Investment (SROI)</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err="1"/>
                        <a:t>Supplier</a:t>
                      </a:r>
                      <a:r>
                        <a:rPr lang="nl-NL" sz="1400" u="none" strike="noStrike" cap="none" dirty="0"/>
                        <a:t> </a:t>
                      </a:r>
                      <a:r>
                        <a:rPr lang="nl-NL" sz="1400" u="none" strike="noStrike" cap="none" dirty="0" err="1"/>
                        <a:t>actively</a:t>
                      </a:r>
                      <a:r>
                        <a:rPr lang="nl-NL" sz="1400" u="none" strike="noStrike" cap="none" dirty="0"/>
                        <a:t> </a:t>
                      </a:r>
                      <a:r>
                        <a:rPr lang="nl-NL" sz="1400" u="none" strike="noStrike" cap="none" dirty="0" err="1"/>
                        <a:t>involves</a:t>
                      </a:r>
                      <a:r>
                        <a:rPr lang="nl-NL" sz="1400" u="none" strike="noStrike" cap="none" dirty="0"/>
                        <a:t> </a:t>
                      </a:r>
                      <a:r>
                        <a:rPr lang="nl-NL" sz="1400" u="none" strike="noStrike" cap="none" dirty="0" err="1"/>
                        <a:t>people</a:t>
                      </a:r>
                      <a:r>
                        <a:rPr lang="nl-NL" sz="1400" u="none" strike="noStrike" cap="none" dirty="0"/>
                        <a:t> </a:t>
                      </a:r>
                      <a:r>
                        <a:rPr lang="nl-NL" sz="1400" u="none" strike="noStrike" cap="none" dirty="0" err="1"/>
                        <a:t>with</a:t>
                      </a:r>
                      <a:r>
                        <a:rPr lang="nl-NL" sz="1400" u="none" strike="noStrike" cap="none" dirty="0"/>
                        <a:t> a </a:t>
                      </a:r>
                      <a:r>
                        <a:rPr lang="nl-NL" sz="1400" u="none" strike="noStrike" cap="none" dirty="0" err="1"/>
                        <a:t>distance</a:t>
                      </a:r>
                      <a:r>
                        <a:rPr lang="nl-NL" sz="1400" u="none" strike="noStrike" cap="none" dirty="0"/>
                        <a:t> </a:t>
                      </a:r>
                      <a:r>
                        <a:rPr lang="nl-NL" sz="1400" u="none" strike="noStrike" cap="none" dirty="0" err="1"/>
                        <a:t>to</a:t>
                      </a:r>
                      <a:r>
                        <a:rPr lang="nl-NL" sz="1400" u="none" strike="noStrike" cap="none" dirty="0"/>
                        <a:t> </a:t>
                      </a:r>
                      <a:r>
                        <a:rPr lang="nl-NL" sz="1400" u="none" strike="noStrike" cap="none" dirty="0" err="1"/>
                        <a:t>the</a:t>
                      </a:r>
                      <a:r>
                        <a:rPr lang="nl-NL" sz="1400" u="none" strike="noStrike" cap="none" dirty="0"/>
                        <a:t> </a:t>
                      </a:r>
                      <a:r>
                        <a:rPr lang="nl-NL" sz="1400" u="none" strike="noStrike" cap="none" dirty="0" err="1"/>
                        <a:t>labour</a:t>
                      </a:r>
                      <a:r>
                        <a:rPr lang="nl-NL" sz="1400" u="none" strike="noStrike" cap="none" dirty="0"/>
                        <a:t> market : 2 points </a:t>
                      </a:r>
                      <a:br>
                        <a:rPr lang="nl-NL" sz="1400" u="none" strike="noStrike" cap="none" dirty="0"/>
                      </a:br>
                      <a:r>
                        <a:rPr lang="nl-NL" sz="1400" u="none" strike="noStrike" cap="none" dirty="0" err="1"/>
                        <a:t>Supplier</a:t>
                      </a:r>
                      <a:r>
                        <a:rPr lang="nl-NL" sz="1400" u="none" strike="noStrike" cap="none" dirty="0"/>
                        <a:t> does </a:t>
                      </a:r>
                      <a:r>
                        <a:rPr lang="nl-NL" sz="1400" u="none" strike="noStrike" cap="none" dirty="0" err="1"/>
                        <a:t>not</a:t>
                      </a:r>
                      <a:r>
                        <a:rPr lang="nl-NL" sz="1400" u="none" strike="noStrike" cap="none" dirty="0"/>
                        <a:t> </a:t>
                      </a:r>
                      <a:r>
                        <a:rPr lang="nl-NL" sz="1400" u="none" strike="noStrike" cap="none" dirty="0" err="1"/>
                        <a:t>involve</a:t>
                      </a:r>
                      <a:r>
                        <a:rPr lang="nl-NL" sz="1400" u="none" strike="noStrike" cap="none" dirty="0"/>
                        <a:t> </a:t>
                      </a:r>
                      <a:r>
                        <a:rPr lang="nl-NL" sz="1400" u="none" strike="noStrike" cap="none" dirty="0" err="1"/>
                        <a:t>people</a:t>
                      </a:r>
                      <a:r>
                        <a:rPr lang="nl-NL" sz="1400" u="none" strike="noStrike" cap="none" dirty="0"/>
                        <a:t> </a:t>
                      </a:r>
                      <a:r>
                        <a:rPr lang="nl-NL" sz="1400" u="none" strike="noStrike" cap="none" dirty="0" err="1"/>
                        <a:t>with</a:t>
                      </a:r>
                      <a:r>
                        <a:rPr lang="nl-NL" sz="1400" u="none" strike="noStrike" cap="none" dirty="0"/>
                        <a:t> a </a:t>
                      </a:r>
                      <a:r>
                        <a:rPr lang="nl-NL" sz="1400" u="none" strike="noStrike" cap="none" dirty="0" err="1"/>
                        <a:t>distance</a:t>
                      </a:r>
                      <a:r>
                        <a:rPr lang="nl-NL" sz="1400" u="none" strike="noStrike" cap="none" dirty="0"/>
                        <a:t> </a:t>
                      </a:r>
                      <a:r>
                        <a:rPr lang="nl-NL" sz="1400" u="none" strike="noStrike" cap="none" dirty="0" err="1"/>
                        <a:t>to</a:t>
                      </a:r>
                      <a:r>
                        <a:rPr lang="nl-NL" sz="1400" u="none" strike="noStrike" cap="none" dirty="0"/>
                        <a:t> </a:t>
                      </a:r>
                      <a:r>
                        <a:rPr lang="nl-NL" sz="1400" u="none" strike="noStrike" cap="none" dirty="0" err="1"/>
                        <a:t>the</a:t>
                      </a:r>
                      <a:r>
                        <a:rPr lang="nl-NL" sz="1400" u="none" strike="noStrike" cap="none" dirty="0"/>
                        <a:t> </a:t>
                      </a:r>
                      <a:r>
                        <a:rPr lang="nl-NL" sz="1400" u="none" strike="noStrike" cap="none" dirty="0" err="1"/>
                        <a:t>labour</a:t>
                      </a:r>
                      <a:r>
                        <a:rPr lang="nl-NL" sz="1400" u="none" strike="noStrike" cap="none" dirty="0"/>
                        <a:t> market : 0 points.</a:t>
                      </a:r>
                      <a:endParaRPr dirty="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sp>
        <p:nvSpPr>
          <p:cNvPr id="1442" name="Google Shape;1442;p91"/>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Finding Energy Service Suppliers.</a:t>
            </a:r>
          </a:p>
        </p:txBody>
      </p:sp>
      <p:sp>
        <p:nvSpPr>
          <p:cNvPr id="1443" name="Google Shape;1443;p91"/>
          <p:cNvSpPr txBox="1">
            <a:spLocks noGrp="1"/>
          </p:cNvSpPr>
          <p:nvPr>
            <p:ph type="body" idx="1"/>
          </p:nvPr>
        </p:nvSpPr>
        <p:spPr>
          <a:xfrm>
            <a:off x="838199" y="1756230"/>
            <a:ext cx="10671630" cy="460012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800"/>
              <a:buNone/>
            </a:pPr>
            <a:r>
              <a:rPr lang="en-GB" noProof="0" dirty="0"/>
              <a:t>The third step is to </a:t>
            </a:r>
            <a:r>
              <a:rPr lang="en-GB" b="1" noProof="0" dirty="0"/>
              <a:t>compose a longlist of suitable ESS. </a:t>
            </a:r>
            <a:r>
              <a:rPr lang="en-GB" noProof="0" dirty="0"/>
              <a:t>For this, you can use: </a:t>
            </a:r>
          </a:p>
          <a:p>
            <a:pPr marL="457200" lvl="0" indent="-457200" algn="l" rtl="0">
              <a:lnSpc>
                <a:spcPct val="100000"/>
              </a:lnSpc>
              <a:spcBef>
                <a:spcPts val="1000"/>
              </a:spcBef>
              <a:spcAft>
                <a:spcPts val="0"/>
              </a:spcAft>
              <a:buSzPts val="1800"/>
              <a:buFont typeface="Arial"/>
              <a:buChar char="•"/>
            </a:pPr>
            <a:r>
              <a:rPr lang="en-GB" noProof="0" dirty="0"/>
              <a:t>Databases </a:t>
            </a:r>
          </a:p>
          <a:p>
            <a:pPr marL="457200" lvl="0" indent="-457200" algn="l" rtl="0">
              <a:lnSpc>
                <a:spcPct val="100000"/>
              </a:lnSpc>
              <a:spcBef>
                <a:spcPts val="1000"/>
              </a:spcBef>
              <a:spcAft>
                <a:spcPts val="0"/>
              </a:spcAft>
              <a:buSzPts val="1800"/>
              <a:buFont typeface="Arial"/>
              <a:buChar char="•"/>
            </a:pPr>
            <a:r>
              <a:rPr lang="en-GB" noProof="0" dirty="0"/>
              <a:t>ESS you know from experience</a:t>
            </a:r>
          </a:p>
          <a:p>
            <a:pPr marL="457200" lvl="0" indent="-457200" algn="l" rtl="0">
              <a:lnSpc>
                <a:spcPct val="100000"/>
              </a:lnSpc>
              <a:spcBef>
                <a:spcPts val="1000"/>
              </a:spcBef>
              <a:spcAft>
                <a:spcPts val="0"/>
              </a:spcAft>
              <a:buSzPts val="1800"/>
              <a:buFont typeface="Arial"/>
              <a:buChar char="•"/>
            </a:pPr>
            <a:r>
              <a:rPr lang="en-GB" noProof="0" dirty="0"/>
              <a:t>ESS that are already suppliers for SMEs in the project</a:t>
            </a:r>
          </a:p>
        </p:txBody>
      </p:sp>
      <p:sp>
        <p:nvSpPr>
          <p:cNvPr id="1444" name="Google Shape;1444;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45" name="Google Shape;1445;p91"/>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21</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92"/>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Grading Energy Service Suppliers</a:t>
            </a:r>
          </a:p>
        </p:txBody>
      </p:sp>
      <p:sp>
        <p:nvSpPr>
          <p:cNvPr id="1452" name="Google Shape;1452;p92"/>
          <p:cNvSpPr txBox="1">
            <a:spLocks noGrp="1"/>
          </p:cNvSpPr>
          <p:nvPr>
            <p:ph type="body" idx="1"/>
          </p:nvPr>
        </p:nvSpPr>
        <p:spPr>
          <a:xfrm>
            <a:off x="838199" y="1756230"/>
            <a:ext cx="10874830" cy="460012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1000"/>
              </a:spcBef>
              <a:spcAft>
                <a:spcPts val="0"/>
              </a:spcAft>
              <a:buSzPts val="1800"/>
              <a:buFont typeface="Arial"/>
              <a:buChar char="•"/>
            </a:pPr>
            <a:r>
              <a:rPr lang="en-GB" noProof="0" dirty="0"/>
              <a:t>When the longlist is completed, the ESS should be scored based on information you can find about them.</a:t>
            </a:r>
          </a:p>
          <a:p>
            <a:pPr marL="457200" lvl="0" indent="-228600" algn="l" rtl="0">
              <a:lnSpc>
                <a:spcPct val="100000"/>
              </a:lnSpc>
              <a:spcBef>
                <a:spcPts val="1000"/>
              </a:spcBef>
              <a:spcAft>
                <a:spcPts val="0"/>
              </a:spcAft>
              <a:buSzPts val="1800"/>
              <a:buNone/>
            </a:pPr>
            <a:endParaRPr lang="en-GB" noProof="0" dirty="0"/>
          </a:p>
          <a:p>
            <a:pPr marL="457200" lvl="0" indent="-457200" algn="l" rtl="0">
              <a:lnSpc>
                <a:spcPct val="100000"/>
              </a:lnSpc>
              <a:spcBef>
                <a:spcPts val="1000"/>
              </a:spcBef>
              <a:spcAft>
                <a:spcPts val="0"/>
              </a:spcAft>
              <a:buSzPts val="1800"/>
              <a:buFont typeface="Arial"/>
              <a:buChar char="•"/>
            </a:pPr>
            <a:r>
              <a:rPr lang="en-GB" noProof="0" dirty="0"/>
              <a:t>After scoring the ESS, create a </a:t>
            </a:r>
            <a:r>
              <a:rPr lang="en-GB" b="1" noProof="0" dirty="0"/>
              <a:t>shortlist</a:t>
            </a:r>
            <a:r>
              <a:rPr lang="en-GB" noProof="0" dirty="0"/>
              <a:t> (of for instance the best 3) that you will approach and ask for a tender. </a:t>
            </a:r>
          </a:p>
          <a:p>
            <a:pPr marL="457200" lvl="0" indent="-228600" algn="l" rtl="0">
              <a:lnSpc>
                <a:spcPct val="90000"/>
              </a:lnSpc>
              <a:spcBef>
                <a:spcPts val="1000"/>
              </a:spcBef>
              <a:spcAft>
                <a:spcPts val="0"/>
              </a:spcAft>
              <a:buSzPts val="1800"/>
              <a:buNone/>
            </a:pPr>
            <a:endParaRPr lang="en-GB" noProof="0" dirty="0"/>
          </a:p>
          <a:p>
            <a:pPr marL="457200" lvl="0" indent="-228600" algn="l" rtl="0">
              <a:lnSpc>
                <a:spcPct val="120000"/>
              </a:lnSpc>
              <a:spcBef>
                <a:spcPts val="1000"/>
              </a:spcBef>
              <a:spcAft>
                <a:spcPts val="0"/>
              </a:spcAft>
              <a:buSzPts val="1800"/>
              <a:buNone/>
            </a:pPr>
            <a:endParaRPr lang="en-GB" noProof="0" dirty="0"/>
          </a:p>
        </p:txBody>
      </p:sp>
      <p:sp>
        <p:nvSpPr>
          <p:cNvPr id="1453" name="Google Shape;1453;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54" name="Google Shape;1454;p92"/>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22</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93"/>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Composing a tender – what and why? </a:t>
            </a:r>
          </a:p>
        </p:txBody>
      </p:sp>
      <p:sp>
        <p:nvSpPr>
          <p:cNvPr id="1461" name="Google Shape;1461;p93"/>
          <p:cNvSpPr txBox="1">
            <a:spLocks noGrp="1"/>
          </p:cNvSpPr>
          <p:nvPr>
            <p:ph type="body" idx="1"/>
          </p:nvPr>
        </p:nvSpPr>
        <p:spPr>
          <a:xfrm>
            <a:off x="838199" y="1756230"/>
            <a:ext cx="10874830" cy="4600120"/>
          </a:xfrm>
          <a:prstGeom prst="rect">
            <a:avLst/>
          </a:prstGeom>
          <a:noFill/>
          <a:ln>
            <a:noFill/>
          </a:ln>
        </p:spPr>
        <p:txBody>
          <a:bodyPr spcFirstLastPara="1" wrap="square" lIns="91425" tIns="45700" rIns="91425" bIns="45700" anchor="t" anchorCtr="0">
            <a:normAutofit/>
          </a:bodyPr>
          <a:lstStyle/>
          <a:p>
            <a:r>
              <a:rPr lang="en-US" dirty="0"/>
              <a:t>A tender is a procedure in which an attempt is made to procure a particular service or product by means of a </a:t>
            </a:r>
            <a:r>
              <a:rPr lang="en-US" b="1" dirty="0"/>
              <a:t>bid</a:t>
            </a:r>
            <a:r>
              <a:rPr lang="en-US" dirty="0"/>
              <a:t>. </a:t>
            </a:r>
          </a:p>
          <a:p>
            <a:endParaRPr lang="en-US" dirty="0"/>
          </a:p>
          <a:p>
            <a:pPr marL="457200" lvl="0" indent="-228600" algn="l" rtl="0">
              <a:lnSpc>
                <a:spcPct val="120000"/>
              </a:lnSpc>
              <a:spcBef>
                <a:spcPts val="1000"/>
              </a:spcBef>
              <a:spcAft>
                <a:spcPts val="0"/>
              </a:spcAft>
              <a:buSzPct val="69498"/>
              <a:buNone/>
            </a:pPr>
            <a:r>
              <a:rPr lang="en-GB" noProof="0" dirty="0"/>
              <a:t>For you as TP, the goal of requesting offers through a tender is twofold:</a:t>
            </a:r>
          </a:p>
          <a:p>
            <a:pPr marL="742950" lvl="0" indent="-514350" algn="l" rtl="0">
              <a:lnSpc>
                <a:spcPct val="120000"/>
              </a:lnSpc>
              <a:spcBef>
                <a:spcPts val="1000"/>
              </a:spcBef>
              <a:spcAft>
                <a:spcPts val="0"/>
              </a:spcAft>
              <a:buSzPct val="69498"/>
              <a:buFont typeface="+mj-lt"/>
              <a:buAutoNum type="arabicPeriod"/>
            </a:pPr>
            <a:r>
              <a:rPr lang="en-GB" noProof="0" dirty="0"/>
              <a:t>to keep an independent role</a:t>
            </a:r>
          </a:p>
          <a:p>
            <a:pPr marL="742950" lvl="0" indent="-514350" algn="l" rtl="0">
              <a:lnSpc>
                <a:spcPct val="120000"/>
              </a:lnSpc>
              <a:spcBef>
                <a:spcPts val="1000"/>
              </a:spcBef>
              <a:spcAft>
                <a:spcPts val="0"/>
              </a:spcAft>
              <a:buSzPct val="69498"/>
              <a:buFont typeface="+mj-lt"/>
              <a:buAutoNum type="arabicPeriod"/>
            </a:pPr>
            <a:r>
              <a:rPr lang="en-GB" dirty="0"/>
              <a:t>t</a:t>
            </a:r>
            <a:r>
              <a:rPr lang="en-GB" noProof="0" dirty="0"/>
              <a:t>o keep grip on quality</a:t>
            </a:r>
          </a:p>
          <a:p>
            <a:pPr marL="228600" lvl="0" indent="0" algn="l" rtl="0">
              <a:lnSpc>
                <a:spcPct val="120000"/>
              </a:lnSpc>
              <a:spcBef>
                <a:spcPts val="1000"/>
              </a:spcBef>
              <a:spcAft>
                <a:spcPts val="0"/>
              </a:spcAft>
              <a:buSzPct val="69498"/>
            </a:pPr>
            <a:endParaRPr lang="en-GB" noProof="0" dirty="0"/>
          </a:p>
        </p:txBody>
      </p:sp>
      <p:sp>
        <p:nvSpPr>
          <p:cNvPr id="1462" name="Google Shape;1462;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63" name="Google Shape;1463;p93"/>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23</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93"/>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Composing a tender – how?</a:t>
            </a:r>
          </a:p>
        </p:txBody>
      </p:sp>
      <p:sp>
        <p:nvSpPr>
          <p:cNvPr id="1461" name="Google Shape;1461;p93"/>
          <p:cNvSpPr txBox="1">
            <a:spLocks noGrp="1"/>
          </p:cNvSpPr>
          <p:nvPr>
            <p:ph type="body" idx="1"/>
          </p:nvPr>
        </p:nvSpPr>
        <p:spPr>
          <a:xfrm>
            <a:off x="838199" y="1756230"/>
            <a:ext cx="10874830" cy="460012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1000"/>
              </a:spcBef>
              <a:spcAft>
                <a:spcPts val="0"/>
              </a:spcAft>
              <a:buSzPct val="69498"/>
              <a:buFont typeface="Arial"/>
              <a:buChar char="•"/>
            </a:pPr>
            <a:r>
              <a:rPr lang="en-GB" noProof="0" dirty="0"/>
              <a:t>In the tender, formulate </a:t>
            </a:r>
          </a:p>
          <a:p>
            <a:pPr lvl="1" indent="-457200">
              <a:lnSpc>
                <a:spcPct val="150000"/>
              </a:lnSpc>
              <a:spcBef>
                <a:spcPts val="1000"/>
              </a:spcBef>
              <a:buSzPct val="69498"/>
            </a:pPr>
            <a:r>
              <a:rPr lang="en-GB" noProof="0" dirty="0"/>
              <a:t>The </a:t>
            </a:r>
            <a:r>
              <a:rPr lang="en-GB" b="1" noProof="0" dirty="0"/>
              <a:t>goal</a:t>
            </a:r>
            <a:r>
              <a:rPr lang="en-GB" noProof="0" dirty="0"/>
              <a:t> of the collective project </a:t>
            </a:r>
          </a:p>
          <a:p>
            <a:pPr lvl="1" indent="-457200">
              <a:lnSpc>
                <a:spcPct val="150000"/>
              </a:lnSpc>
              <a:spcBef>
                <a:spcPts val="1000"/>
              </a:spcBef>
              <a:buSzPct val="69498"/>
            </a:pPr>
            <a:r>
              <a:rPr lang="en-GB" noProof="0" dirty="0"/>
              <a:t>The </a:t>
            </a:r>
            <a:r>
              <a:rPr lang="en-GB" b="1" noProof="0" dirty="0"/>
              <a:t>specific request</a:t>
            </a:r>
            <a:r>
              <a:rPr lang="en-GB" noProof="0" dirty="0"/>
              <a:t>.</a:t>
            </a:r>
          </a:p>
          <a:p>
            <a:pPr marL="457200" lvl="0" indent="-457200" algn="l" rtl="0">
              <a:lnSpc>
                <a:spcPct val="150000"/>
              </a:lnSpc>
              <a:spcBef>
                <a:spcPts val="1000"/>
              </a:spcBef>
              <a:spcAft>
                <a:spcPts val="0"/>
              </a:spcAft>
              <a:buSzPct val="69498"/>
              <a:buFont typeface="Arial"/>
              <a:buChar char="•"/>
            </a:pPr>
            <a:r>
              <a:rPr lang="en-GB" noProof="0" dirty="0"/>
              <a:t>List the specific subjects that should be included in the offer.</a:t>
            </a:r>
          </a:p>
          <a:p>
            <a:pPr marL="457200" lvl="0" indent="-457200" algn="l" rtl="0">
              <a:lnSpc>
                <a:spcPct val="150000"/>
              </a:lnSpc>
              <a:spcBef>
                <a:spcPts val="1000"/>
              </a:spcBef>
              <a:spcAft>
                <a:spcPts val="0"/>
              </a:spcAft>
              <a:buSzPct val="69498"/>
              <a:buFont typeface="Arial"/>
              <a:buChar char="•"/>
            </a:pPr>
            <a:r>
              <a:rPr lang="en-GB" noProof="0" dirty="0"/>
              <a:t>Add a deadline for handing in the offer.</a:t>
            </a:r>
          </a:p>
          <a:p>
            <a:pPr marL="457200" lvl="0" indent="-228600" algn="l" rtl="0">
              <a:lnSpc>
                <a:spcPct val="90000"/>
              </a:lnSpc>
              <a:spcBef>
                <a:spcPts val="1000"/>
              </a:spcBef>
              <a:spcAft>
                <a:spcPts val="0"/>
              </a:spcAft>
              <a:buSzPct val="69498"/>
              <a:buNone/>
            </a:pPr>
            <a:endParaRPr lang="en-GB" noProof="0" dirty="0"/>
          </a:p>
          <a:p>
            <a:pPr marL="457200" lvl="0" indent="-228600" algn="l" rtl="0">
              <a:lnSpc>
                <a:spcPct val="120000"/>
              </a:lnSpc>
              <a:spcBef>
                <a:spcPts val="1000"/>
              </a:spcBef>
              <a:spcAft>
                <a:spcPts val="0"/>
              </a:spcAft>
              <a:buSzPct val="69498"/>
              <a:buNone/>
            </a:pPr>
            <a:endParaRPr lang="en-GB" noProof="0" dirty="0"/>
          </a:p>
        </p:txBody>
      </p:sp>
      <p:sp>
        <p:nvSpPr>
          <p:cNvPr id="1462" name="Google Shape;1462;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63" name="Google Shape;1463;p93"/>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24</a:t>
            </a:fld>
            <a:endParaRPr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1917275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94"/>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Selecting the right Energy Service Supplier</a:t>
            </a:r>
          </a:p>
        </p:txBody>
      </p:sp>
      <p:sp>
        <p:nvSpPr>
          <p:cNvPr id="1470" name="Google Shape;1470;p94"/>
          <p:cNvSpPr txBox="1">
            <a:spLocks noGrp="1"/>
          </p:cNvSpPr>
          <p:nvPr>
            <p:ph type="body" idx="1"/>
          </p:nvPr>
        </p:nvSpPr>
        <p:spPr>
          <a:xfrm>
            <a:off x="838199" y="1756230"/>
            <a:ext cx="10874830" cy="4600120"/>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1000"/>
              </a:spcBef>
              <a:spcAft>
                <a:spcPts val="0"/>
              </a:spcAft>
              <a:buSzPct val="91836"/>
              <a:buNone/>
            </a:pPr>
            <a:r>
              <a:rPr lang="en-GB" noProof="0" dirty="0"/>
              <a:t>The following questions help to see if, based on the tenders, an ESS is a good fit for your project.</a:t>
            </a:r>
          </a:p>
          <a:p>
            <a:pPr marL="457200" lvl="0" indent="-228600" algn="l" rtl="0">
              <a:lnSpc>
                <a:spcPct val="90000"/>
              </a:lnSpc>
              <a:spcBef>
                <a:spcPts val="1000"/>
              </a:spcBef>
              <a:spcAft>
                <a:spcPts val="0"/>
              </a:spcAft>
              <a:buSzPct val="91836"/>
              <a:buNone/>
            </a:pPr>
            <a:r>
              <a:rPr lang="en-GB" sz="2400" noProof="0" dirty="0"/>
              <a:t> </a:t>
            </a:r>
          </a:p>
          <a:p>
            <a:pPr marL="457200" lvl="0" indent="-457200" algn="l" rtl="0">
              <a:lnSpc>
                <a:spcPct val="120000"/>
              </a:lnSpc>
              <a:spcBef>
                <a:spcPts val="1000"/>
              </a:spcBef>
              <a:spcAft>
                <a:spcPts val="0"/>
              </a:spcAft>
              <a:buSzPct val="91836"/>
              <a:buFont typeface="Arial"/>
              <a:buChar char="•"/>
            </a:pPr>
            <a:r>
              <a:rPr lang="en-GB" sz="2400" noProof="0" dirty="0"/>
              <a:t>Does the ESS have experience with similar projects?</a:t>
            </a:r>
          </a:p>
          <a:p>
            <a:pPr marL="457200" lvl="0" indent="-457200" algn="l" rtl="0">
              <a:lnSpc>
                <a:spcPct val="120000"/>
              </a:lnSpc>
              <a:spcBef>
                <a:spcPts val="1000"/>
              </a:spcBef>
              <a:spcAft>
                <a:spcPts val="0"/>
              </a:spcAft>
              <a:buSzPct val="91836"/>
              <a:buFont typeface="Arial"/>
              <a:buChar char="•"/>
            </a:pPr>
            <a:r>
              <a:rPr lang="en-GB" sz="2400" noProof="0" dirty="0"/>
              <a:t>How does the ESS deal with leads and warranty period?</a:t>
            </a:r>
          </a:p>
          <a:p>
            <a:pPr marL="457200" lvl="0" indent="-457200" algn="l" rtl="0">
              <a:lnSpc>
                <a:spcPct val="120000"/>
              </a:lnSpc>
              <a:spcBef>
                <a:spcPts val="1000"/>
              </a:spcBef>
              <a:spcAft>
                <a:spcPts val="0"/>
              </a:spcAft>
              <a:buSzPct val="91836"/>
              <a:buFont typeface="Arial"/>
              <a:buChar char="•"/>
            </a:pPr>
            <a:r>
              <a:rPr lang="en-GB" sz="2400" noProof="0" dirty="0"/>
              <a:t>In what time can the ESS realize the energy project? </a:t>
            </a:r>
          </a:p>
          <a:p>
            <a:pPr marL="457200" lvl="0" indent="-457200" algn="l" rtl="0">
              <a:lnSpc>
                <a:spcPct val="120000"/>
              </a:lnSpc>
              <a:spcBef>
                <a:spcPts val="1000"/>
              </a:spcBef>
              <a:spcAft>
                <a:spcPts val="0"/>
              </a:spcAft>
              <a:buSzPct val="91836"/>
              <a:buFont typeface="Arial"/>
              <a:buChar char="•"/>
            </a:pPr>
            <a:r>
              <a:rPr lang="en-GB" sz="2400" noProof="0" dirty="0"/>
              <a:t>Which payment terms and conditions are applicable?</a:t>
            </a:r>
          </a:p>
        </p:txBody>
      </p:sp>
      <p:sp>
        <p:nvSpPr>
          <p:cNvPr id="1471" name="Google Shape;1471;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72" name="Google Shape;1472;p94"/>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25</a:t>
            </a:fld>
            <a:endParaRPr sz="1200" b="0" i="0" u="none" strike="noStrike" cap="none">
              <a:solidFill>
                <a:srgbClr val="888888"/>
              </a:solidFill>
              <a:latin typeface="Arial"/>
              <a:ea typeface="Arial"/>
              <a:cs typeface="Arial"/>
              <a:sym typeface="Arial"/>
            </a:endParaRPr>
          </a:p>
        </p:txBody>
      </p:sp>
      <p:sp>
        <p:nvSpPr>
          <p:cNvPr id="1473" name="Google Shape;1473;p94"/>
          <p:cNvSpPr txBox="1"/>
          <p:nvPr/>
        </p:nvSpPr>
        <p:spPr>
          <a:xfrm>
            <a:off x="7779657" y="2674124"/>
            <a:ext cx="3933372" cy="606879"/>
          </a:xfrm>
          <a:prstGeom prst="rect">
            <a:avLst/>
          </a:prstGeom>
          <a:solidFill>
            <a:srgbClr val="FFF20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34EA8"/>
              </a:buClr>
              <a:buSzPts val="3200"/>
              <a:buFont typeface="Arial"/>
              <a:buNone/>
            </a:pPr>
            <a:r>
              <a:rPr lang="nl-NL" sz="2400" b="1" i="0" u="none" strike="noStrike" cap="none" dirty="0" err="1">
                <a:solidFill>
                  <a:srgbClr val="034EA8"/>
                </a:solidFill>
                <a:latin typeface="Arial"/>
                <a:ea typeface="Arial"/>
                <a:cs typeface="Arial"/>
                <a:sym typeface="Arial"/>
              </a:rPr>
              <a:t>can</a:t>
            </a:r>
            <a:r>
              <a:rPr lang="nl-NL" sz="2400" b="1" i="0" u="none" strike="noStrike" cap="none" dirty="0">
                <a:solidFill>
                  <a:srgbClr val="034EA8"/>
                </a:solidFill>
                <a:latin typeface="Arial"/>
                <a:ea typeface="Arial"/>
                <a:cs typeface="Arial"/>
                <a:sym typeface="Arial"/>
              </a:rPr>
              <a:t> </a:t>
            </a:r>
            <a:r>
              <a:rPr lang="nl-NL" sz="2400" b="1" i="0" u="none" strike="noStrike" cap="none" dirty="0" err="1">
                <a:solidFill>
                  <a:srgbClr val="034EA8"/>
                </a:solidFill>
                <a:latin typeface="Arial"/>
                <a:ea typeface="Arial"/>
                <a:cs typeface="Arial"/>
                <a:sym typeface="Arial"/>
              </a:rPr>
              <a:t>you</a:t>
            </a:r>
            <a:r>
              <a:rPr lang="nl-NL" sz="2400" b="1" i="0" u="none" strike="noStrike" cap="none" dirty="0">
                <a:solidFill>
                  <a:srgbClr val="034EA8"/>
                </a:solidFill>
                <a:latin typeface="Arial"/>
                <a:ea typeface="Arial"/>
                <a:cs typeface="Arial"/>
                <a:sym typeface="Arial"/>
              </a:rPr>
              <a:t> </a:t>
            </a:r>
            <a:r>
              <a:rPr lang="nl-NL" sz="2400" b="1" i="0" u="none" strike="noStrike" cap="none" dirty="0" err="1">
                <a:solidFill>
                  <a:srgbClr val="034EA8"/>
                </a:solidFill>
                <a:latin typeface="Arial"/>
                <a:ea typeface="Arial"/>
                <a:cs typeface="Arial"/>
                <a:sym typeface="Arial"/>
              </a:rPr>
              <a:t>think</a:t>
            </a:r>
            <a:r>
              <a:rPr lang="nl-NL" sz="2400" b="1" i="0" u="none" strike="noStrike" cap="none" dirty="0">
                <a:solidFill>
                  <a:srgbClr val="034EA8"/>
                </a:solidFill>
                <a:latin typeface="Arial"/>
                <a:ea typeface="Arial"/>
                <a:cs typeface="Arial"/>
                <a:sym typeface="Arial"/>
              </a:rPr>
              <a:t> of more?</a:t>
            </a:r>
            <a:endParaRPr sz="2400" b="0" i="0" u="none" strike="noStrike" cap="none" dirty="0">
              <a:solidFill>
                <a:srgbClr val="034EA8"/>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78"/>
        <p:cNvGrpSpPr/>
        <p:nvPr/>
      </p:nvGrpSpPr>
      <p:grpSpPr>
        <a:xfrm>
          <a:off x="0" y="0"/>
          <a:ext cx="0" cy="0"/>
          <a:chOff x="0" y="0"/>
          <a:chExt cx="0" cy="0"/>
        </a:xfrm>
      </p:grpSpPr>
      <p:sp>
        <p:nvSpPr>
          <p:cNvPr id="1479" name="Google Shape;1479;p95"/>
          <p:cNvSpPr txBox="1">
            <a:spLocks noGrp="1"/>
          </p:cNvSpPr>
          <p:nvPr>
            <p:ph type="title"/>
          </p:nvPr>
        </p:nvSpPr>
        <p:spPr>
          <a:xfrm>
            <a:off x="838200" y="725714"/>
            <a:ext cx="10515600" cy="7257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Selecting the right Energy Service Supplier</a:t>
            </a:r>
          </a:p>
        </p:txBody>
      </p:sp>
      <p:sp>
        <p:nvSpPr>
          <p:cNvPr id="1480" name="Google Shape;1480;p95"/>
          <p:cNvSpPr txBox="1">
            <a:spLocks noGrp="1"/>
          </p:cNvSpPr>
          <p:nvPr>
            <p:ph type="body" idx="1"/>
          </p:nvPr>
        </p:nvSpPr>
        <p:spPr>
          <a:xfrm>
            <a:off x="838199" y="1756230"/>
            <a:ext cx="10874830" cy="4600120"/>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1000"/>
              </a:spcBef>
              <a:spcAft>
                <a:spcPts val="0"/>
              </a:spcAft>
              <a:buSzPts val="1800"/>
              <a:buFont typeface="Arial"/>
              <a:buChar char="•"/>
            </a:pPr>
            <a:r>
              <a:rPr lang="en-GB" sz="2400" noProof="0" dirty="0"/>
              <a:t>A structured way for the final selection is a so called ESS </a:t>
            </a:r>
            <a:r>
              <a:rPr lang="en-GB" sz="2400" b="1" noProof="0" dirty="0"/>
              <a:t>selection matrix</a:t>
            </a:r>
            <a:r>
              <a:rPr lang="en-GB" sz="2400" noProof="0" dirty="0"/>
              <a:t>. See the next slide for an example.</a:t>
            </a:r>
            <a:endParaRPr lang="en-GB" noProof="0" dirty="0"/>
          </a:p>
          <a:p>
            <a:pPr marL="457200" lvl="0" indent="-457200" algn="l" rtl="0">
              <a:lnSpc>
                <a:spcPct val="150000"/>
              </a:lnSpc>
              <a:spcBef>
                <a:spcPts val="1000"/>
              </a:spcBef>
              <a:spcAft>
                <a:spcPts val="0"/>
              </a:spcAft>
              <a:buSzPts val="1800"/>
              <a:buFont typeface="Arial"/>
              <a:buChar char="•"/>
            </a:pPr>
            <a:r>
              <a:rPr lang="en-GB" sz="2400" noProof="0" dirty="0"/>
              <a:t>All participating SMEs should fill in the matrix and discuss it together afterwards. </a:t>
            </a:r>
          </a:p>
          <a:p>
            <a:pPr marL="457200" lvl="0" indent="-457200" algn="l" rtl="0">
              <a:lnSpc>
                <a:spcPct val="150000"/>
              </a:lnSpc>
              <a:spcBef>
                <a:spcPts val="1000"/>
              </a:spcBef>
              <a:spcAft>
                <a:spcPts val="0"/>
              </a:spcAft>
              <a:buSzPts val="1800"/>
              <a:buFont typeface="Arial"/>
              <a:buChar char="•"/>
            </a:pPr>
            <a:r>
              <a:rPr lang="en-GB" sz="2400" noProof="0" dirty="0"/>
              <a:t>Based on the discussion and the matrix result, the ESS will be selected. </a:t>
            </a:r>
            <a:endParaRPr lang="en-GB" noProof="0" dirty="0"/>
          </a:p>
        </p:txBody>
      </p:sp>
      <p:sp>
        <p:nvSpPr>
          <p:cNvPr id="1481" name="Google Shape;1481;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482" name="Google Shape;1482;p95"/>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26</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p96"/>
          <p:cNvSpPr txBox="1">
            <a:spLocks noGrp="1"/>
          </p:cNvSpPr>
          <p:nvPr>
            <p:ph type="title"/>
          </p:nvPr>
        </p:nvSpPr>
        <p:spPr>
          <a:xfrm>
            <a:off x="0" y="-62229"/>
            <a:ext cx="1706881" cy="2107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ct val="111111"/>
              <a:buFont typeface="Arial"/>
              <a:buNone/>
            </a:pPr>
            <a:r>
              <a:rPr lang="en-GB" sz="2400" noProof="0" dirty="0"/>
              <a:t>Selection </a:t>
            </a:r>
            <a:br>
              <a:rPr lang="en-GB" sz="2400" noProof="0" dirty="0"/>
            </a:br>
            <a:r>
              <a:rPr lang="en-GB" sz="2400" noProof="0" dirty="0"/>
              <a:t>matrix</a:t>
            </a:r>
            <a:br>
              <a:rPr lang="en-GB" sz="2400" noProof="0" dirty="0"/>
            </a:br>
            <a:r>
              <a:rPr lang="en-GB" sz="2400" noProof="0" dirty="0"/>
              <a:t>(Example)</a:t>
            </a:r>
          </a:p>
        </p:txBody>
      </p:sp>
      <p:sp>
        <p:nvSpPr>
          <p:cNvPr id="1489" name="Google Shape;1489;p96"/>
          <p:cNvSpPr txBox="1">
            <a:spLocks noGrp="1"/>
          </p:cNvSpPr>
          <p:nvPr>
            <p:ph type="dt" idx="10"/>
          </p:nvPr>
        </p:nvSpPr>
        <p:spPr>
          <a:xfrm>
            <a:off x="0" y="6365062"/>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dirty="0"/>
              <a:t>10 </a:t>
            </a:r>
            <a:r>
              <a:rPr lang="nl-NL" dirty="0" err="1"/>
              <a:t>January</a:t>
            </a:r>
            <a:r>
              <a:rPr lang="nl-NL" dirty="0"/>
              <a:t>, 2022</a:t>
            </a:r>
            <a:endParaRPr dirty="0"/>
          </a:p>
        </p:txBody>
      </p:sp>
      <p:sp>
        <p:nvSpPr>
          <p:cNvPr id="1490" name="Google Shape;1490;p96"/>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27</a:t>
            </a:fld>
            <a:endParaRPr sz="1200" b="0" i="0" u="none" strike="noStrike" cap="none">
              <a:solidFill>
                <a:srgbClr val="888888"/>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B3476111-B21E-4836-85BA-6C6DC86EE700}"/>
              </a:ext>
            </a:extLst>
          </p:cNvPr>
          <p:cNvGraphicFramePr>
            <a:graphicFrameLocks noGrp="1"/>
          </p:cNvGraphicFramePr>
          <p:nvPr>
            <p:extLst>
              <p:ext uri="{D42A27DB-BD31-4B8C-83A1-F6EECF244321}">
                <p14:modId xmlns:p14="http://schemas.microsoft.com/office/powerpoint/2010/main" val="2666595594"/>
              </p:ext>
            </p:extLst>
          </p:nvPr>
        </p:nvGraphicFramePr>
        <p:xfrm>
          <a:off x="1706881" y="300905"/>
          <a:ext cx="9371667" cy="6256190"/>
        </p:xfrm>
        <a:graphic>
          <a:graphicData uri="http://schemas.openxmlformats.org/drawingml/2006/table">
            <a:tbl>
              <a:tblPr firstRow="1" bandRow="1"/>
              <a:tblGrid>
                <a:gridCol w="1533446">
                  <a:extLst>
                    <a:ext uri="{9D8B030D-6E8A-4147-A177-3AD203B41FA5}">
                      <a16:colId xmlns:a16="http://schemas.microsoft.com/office/drawing/2014/main" val="3302602154"/>
                    </a:ext>
                  </a:extLst>
                </a:gridCol>
                <a:gridCol w="1794903">
                  <a:extLst>
                    <a:ext uri="{9D8B030D-6E8A-4147-A177-3AD203B41FA5}">
                      <a16:colId xmlns:a16="http://schemas.microsoft.com/office/drawing/2014/main" val="3785782949"/>
                    </a:ext>
                  </a:extLst>
                </a:gridCol>
                <a:gridCol w="1794903">
                  <a:extLst>
                    <a:ext uri="{9D8B030D-6E8A-4147-A177-3AD203B41FA5}">
                      <a16:colId xmlns:a16="http://schemas.microsoft.com/office/drawing/2014/main" val="1274637123"/>
                    </a:ext>
                  </a:extLst>
                </a:gridCol>
                <a:gridCol w="1154383">
                  <a:extLst>
                    <a:ext uri="{9D8B030D-6E8A-4147-A177-3AD203B41FA5}">
                      <a16:colId xmlns:a16="http://schemas.microsoft.com/office/drawing/2014/main" val="2262074917"/>
                    </a:ext>
                  </a:extLst>
                </a:gridCol>
                <a:gridCol w="1031344">
                  <a:extLst>
                    <a:ext uri="{9D8B030D-6E8A-4147-A177-3AD203B41FA5}">
                      <a16:colId xmlns:a16="http://schemas.microsoft.com/office/drawing/2014/main" val="2407731813"/>
                    </a:ext>
                  </a:extLst>
                </a:gridCol>
                <a:gridCol w="1031344">
                  <a:extLst>
                    <a:ext uri="{9D8B030D-6E8A-4147-A177-3AD203B41FA5}">
                      <a16:colId xmlns:a16="http://schemas.microsoft.com/office/drawing/2014/main" val="1169420209"/>
                    </a:ext>
                  </a:extLst>
                </a:gridCol>
                <a:gridCol w="1031344">
                  <a:extLst>
                    <a:ext uri="{9D8B030D-6E8A-4147-A177-3AD203B41FA5}">
                      <a16:colId xmlns:a16="http://schemas.microsoft.com/office/drawing/2014/main" val="2771167187"/>
                    </a:ext>
                  </a:extLst>
                </a:gridCol>
              </a:tblGrid>
              <a:tr h="0">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tc>
                  <a:txBody>
                    <a:bodyPr/>
                    <a:lstStyle/>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Selection criteria</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tc>
                  <a:txBody>
                    <a:bodyPr/>
                    <a:lstStyle/>
                    <a:p>
                      <a:pPr algn="just">
                        <a:lnSpc>
                          <a:spcPct val="107000"/>
                        </a:lnSpc>
                        <a:spcAft>
                          <a:spcPts val="800"/>
                        </a:spcAft>
                      </a:pPr>
                      <a:r>
                        <a:rPr lang="en-GB" sz="1000" b="1" dirty="0">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Selection method</a:t>
                      </a:r>
                      <a:endParaRPr lang="nl-NL" sz="1050" dirty="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tc>
                  <a:txBody>
                    <a:bodyPr/>
                    <a:lstStyle/>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Weight factor (1-3)</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tc>
                  <a:txBody>
                    <a:bodyPr/>
                    <a:lstStyle/>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Supplier 1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Score 1-10</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tc>
                  <a:txBody>
                    <a:bodyPr/>
                    <a:lstStyle/>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Supplier 2</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Score 1-10</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tc>
                  <a:txBody>
                    <a:bodyPr/>
                    <a:lstStyle/>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Supplier 3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000" b="1">
                          <a:solidFill>
                            <a:srgbClr val="FFFFFF"/>
                          </a:solidFill>
                          <a:effectLst/>
                          <a:latin typeface="Noto Sans" panose="020B0502040504020204" pitchFamily="34" charset="0"/>
                          <a:ea typeface="Noto Sans" panose="020B0502040504020204" pitchFamily="34" charset="0"/>
                          <a:cs typeface="Noto Sans" panose="020B0502040504020204" pitchFamily="34" charset="0"/>
                        </a:rPr>
                        <a:t>Score 1-10</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34EA2"/>
                    </a:solidFill>
                  </a:tcPr>
                </a:tc>
                <a:extLst>
                  <a:ext uri="{0D108BD9-81ED-4DB2-BD59-A6C34878D82A}">
                    <a16:rowId xmlns:a16="http://schemas.microsoft.com/office/drawing/2014/main" val="2654846125"/>
                  </a:ext>
                </a:extLst>
              </a:tr>
              <a:tr h="0">
                <a:tc rowSpan="7">
                  <a:txBody>
                    <a:bodyPr/>
                    <a:lstStyle/>
                    <a:p>
                      <a:pPr algn="ctr">
                        <a:lnSpc>
                          <a:spcPct val="107000"/>
                        </a:lnSpc>
                        <a:spcAft>
                          <a:spcPts val="800"/>
                        </a:spcAft>
                      </a:pPr>
                      <a: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t>Ranking the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Energy  </a:t>
                      </a:r>
                      <a:b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br>
                      <a: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Service </a:t>
                      </a:r>
                      <a:b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br>
                      <a: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t>Supplier</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Reliability</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Experience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6990455"/>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Acquisition effort</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Action</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0918623"/>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Customer service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Action</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dirty="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0091686"/>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Customer contact</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800"/>
                        </a:spcAft>
                      </a:pPr>
                      <a:r>
                        <a:rPr lang="en-GB" sz="100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Experience/reputation</a:t>
                      </a:r>
                      <a:endParaRPr lang="nl-NL" sz="1050" dirty="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4784377"/>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References</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Experience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6780004"/>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Other</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7529830"/>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Delivery time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4995077"/>
                  </a:ext>
                </a:extLst>
              </a:tr>
              <a:tr h="0">
                <a:tc rowSpan="13">
                  <a:txBody>
                    <a:bodyPr/>
                    <a:lstStyle/>
                    <a:p>
                      <a:pPr algn="ctr">
                        <a:lnSpc>
                          <a:spcPct val="107000"/>
                        </a:lnSpc>
                        <a:spcAft>
                          <a:spcPts val="800"/>
                        </a:spcAft>
                      </a:pPr>
                      <a:r>
                        <a:rPr lang="en-US" sz="1000" b="1">
                          <a:solidFill>
                            <a:srgbClr val="000000"/>
                          </a:solidFill>
                          <a:effectLst/>
                          <a:latin typeface="Noto Sans" panose="020B0502040504020204" pitchFamily="34" charset="0"/>
                          <a:ea typeface="Noto Sans" panose="020B0502040504020204" pitchFamily="34" charset="0"/>
                          <a:cs typeface="Noto Sans" panose="020B0502040504020204" pitchFamily="34" charset="0"/>
                        </a:rPr>
                        <a:t>Ranking the offered Product/Service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Total price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EUR</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832901"/>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Life cycle costs</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EUR</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130668"/>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Warranties</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tabLst>
                          <a:tab pos="647700" algn="l"/>
                        </a:tabLs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Year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1284382"/>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Maintainance equipment</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US"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Which/how long and how often/availability of spare parts/ internal vs. external</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1138684"/>
                  </a:ext>
                </a:extLst>
              </a:tr>
              <a:tr h="0">
                <a:tc vMerge="1">
                  <a:txBody>
                    <a:bodyPr/>
                    <a:lstStyle/>
                    <a:p>
                      <a:endParaRPr lang="nl-NL"/>
                    </a:p>
                  </a:txBody>
                  <a:tcPr/>
                </a:tc>
                <a:tc>
                  <a:txBody>
                    <a:bodyPr/>
                    <a:lstStyle/>
                    <a:p>
                      <a:pPr algn="just">
                        <a:lnSpc>
                          <a:spcPct val="107000"/>
                        </a:lnSpc>
                        <a:spcAft>
                          <a:spcPts val="800"/>
                        </a:spcAft>
                      </a:pPr>
                      <a:r>
                        <a:rPr lang="en-GB" sz="100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Specific </a:t>
                      </a:r>
                      <a:r>
                        <a:rPr lang="en-GB" sz="1000" dirty="0" err="1">
                          <a:solidFill>
                            <a:srgbClr val="000000"/>
                          </a:solidFill>
                          <a:effectLst/>
                          <a:latin typeface="Noto Sans" panose="020B0502040504020204" pitchFamily="34" charset="0"/>
                          <a:ea typeface="Noto Sans" panose="020B0502040504020204" pitchFamily="34" charset="0"/>
                          <a:cs typeface="Noto Sans" panose="020B0502040504020204" pitchFamily="34" charset="0"/>
                        </a:rPr>
                        <a:t>capacitites</a:t>
                      </a:r>
                      <a:r>
                        <a:rPr lang="en-GB" sz="1000"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 product/service</a:t>
                      </a:r>
                    </a:p>
                    <a:p>
                      <a:pPr algn="just">
                        <a:lnSpc>
                          <a:spcPct val="107000"/>
                        </a:lnSpc>
                        <a:spcAft>
                          <a:spcPts val="800"/>
                        </a:spcAft>
                      </a:pPr>
                      <a:endParaRPr lang="nl-NL" sz="1050" dirty="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dirty="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0105981"/>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Quality of working product</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8719164"/>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Product lifetime</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Years</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3599765"/>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Installation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US"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Time and space required/ impact on work environment/ handover (manuals, instructions, training)</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5285296"/>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Inspection working product</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1238366"/>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Energy consumption product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121184"/>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Billing terms</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046624"/>
                  </a:ext>
                </a:extLst>
              </a:tr>
              <a:tr h="0">
                <a:tc vMerge="1">
                  <a:txBody>
                    <a:bodyPr/>
                    <a:lstStyle/>
                    <a:p>
                      <a:endParaRPr lang="nl-NL"/>
                    </a:p>
                  </a:txBody>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Certification</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GB" sz="100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which</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endParaRPr lang="nl-NL" sz="1050">
                        <a:effectLst/>
                        <a:latin typeface="MetaNormal-Roman"/>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6415927"/>
                  </a:ext>
                </a:extLst>
              </a:tr>
              <a:tr h="0">
                <a:tc vMerge="1">
                  <a:txBody>
                    <a:bodyPr/>
                    <a:lstStyle/>
                    <a:p>
                      <a:endParaRPr lang="nl-NL"/>
                    </a:p>
                  </a:txBody>
                  <a:tcPr/>
                </a:tc>
                <a:tc gridSpan="3">
                  <a:txBody>
                    <a:bodyPr/>
                    <a:lstStyle/>
                    <a:p>
                      <a:pPr algn="just">
                        <a:lnSpc>
                          <a:spcPct val="107000"/>
                        </a:lnSpc>
                        <a:spcAft>
                          <a:spcPts val="800"/>
                        </a:spcAft>
                      </a:pPr>
                      <a:r>
                        <a:rPr lang="en-US" sz="1000" b="1" dirty="0">
                          <a:solidFill>
                            <a:srgbClr val="000000"/>
                          </a:solidFill>
                          <a:effectLst/>
                          <a:latin typeface="Noto Sans" panose="020B0502040504020204" pitchFamily="34" charset="0"/>
                          <a:ea typeface="Noto Sans" panose="020B0502040504020204" pitchFamily="34" charset="0"/>
                          <a:cs typeface="Noto Sans" panose="020B0502040504020204" pitchFamily="34" charset="0"/>
                        </a:rPr>
                        <a:t>Total score: sum of score x weight</a:t>
                      </a:r>
                      <a:endParaRPr lang="nl-NL" sz="1050" dirty="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nl-NL"/>
                    </a:p>
                  </a:txBody>
                  <a:tcPr/>
                </a:tc>
                <a:tc hMerge="1">
                  <a:txBody>
                    <a:bodyPr/>
                    <a:lstStyle/>
                    <a:p>
                      <a:endParaRPr lang="nl-NL"/>
                    </a:p>
                  </a:txBody>
                  <a:tcPr/>
                </a:tc>
                <a:tc>
                  <a:txBody>
                    <a:bodyPr/>
                    <a:lstStyle/>
                    <a:p>
                      <a:pPr algn="just">
                        <a:lnSpc>
                          <a:spcPct val="107000"/>
                        </a:lnSpc>
                        <a:spcAft>
                          <a:spcPts val="80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80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1050" dirty="0">
                        <a:effectLst/>
                        <a:latin typeface="Noto Sans" panose="020B0502040504020204" pitchFamily="34" charset="0"/>
                        <a:ea typeface="Calibri" panose="020F0502020204030204" pitchFamily="34" charset="0"/>
                        <a:cs typeface="Times New Roman" panose="02020603050405020304" pitchFamily="18" charset="0"/>
                      </a:endParaRPr>
                    </a:p>
                  </a:txBody>
                  <a:tcPr marL="52321" marR="52321" marT="26160" marB="261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8093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97"/>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a:t>Procurement policy</a:t>
            </a:r>
            <a:endParaRPr lang="en-GB" noProof="0" dirty="0"/>
          </a:p>
        </p:txBody>
      </p:sp>
      <p:sp>
        <p:nvSpPr>
          <p:cNvPr id="1499" name="Google Shape;1499;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p>
        </p:txBody>
      </p:sp>
      <p:sp>
        <p:nvSpPr>
          <p:cNvPr id="1500" name="Google Shape;1500;p97"/>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smtClean="0">
                <a:solidFill>
                  <a:srgbClr val="888888"/>
                </a:solidFill>
                <a:latin typeface="Arial"/>
                <a:ea typeface="Arial"/>
                <a:cs typeface="Arial"/>
                <a:sym typeface="Arial"/>
              </a:rPr>
              <a:t>28</a:t>
            </a:fld>
            <a:endParaRPr lang="nl-NL" sz="1200" b="0" i="0" u="none" strike="noStrike" cap="none">
              <a:solidFill>
                <a:srgbClr val="888888"/>
              </a:solidFill>
              <a:latin typeface="Arial"/>
              <a:ea typeface="Arial"/>
              <a:cs typeface="Arial"/>
              <a:sym typeface="Arial"/>
            </a:endParaRPr>
          </a:p>
        </p:txBody>
      </p:sp>
      <p:sp>
        <p:nvSpPr>
          <p:cNvPr id="2" name="TextBox 1">
            <a:extLst>
              <a:ext uri="{FF2B5EF4-FFF2-40B4-BE49-F238E27FC236}">
                <a16:creationId xmlns:a16="http://schemas.microsoft.com/office/drawing/2014/main" id="{7DCF58C4-CAA5-4F12-A892-96C4F442D9D8}"/>
              </a:ext>
            </a:extLst>
          </p:cNvPr>
          <p:cNvSpPr txBox="1"/>
          <p:nvPr/>
        </p:nvSpPr>
        <p:spPr>
          <a:xfrm>
            <a:off x="1039706" y="1982450"/>
            <a:ext cx="10112587" cy="2154436"/>
          </a:xfrm>
          <a:prstGeom prst="rect">
            <a:avLst/>
          </a:prstGeom>
          <a:noFill/>
        </p:spPr>
        <p:txBody>
          <a:bodyPr wrap="square" rtlCol="0">
            <a:spAutoFit/>
          </a:bodyPr>
          <a:lstStyle/>
          <a:p>
            <a:r>
              <a:rPr lang="en-US" sz="2400" dirty="0"/>
              <a:t>In some cases, the TP would want to discuss every single tender for an energy project with members of the collective projects. In other cases, it might be efficient to set up a </a:t>
            </a:r>
            <a:r>
              <a:rPr lang="en-US" sz="2400" b="1" dirty="0"/>
              <a:t>procurement policy </a:t>
            </a:r>
            <a:r>
              <a:rPr lang="en-US" sz="2400" dirty="0"/>
              <a:t>in which frames of procurement are fixed. Members of the energy collective then only have to give their approval for the policy (not for every individual tender). </a:t>
            </a:r>
          </a:p>
          <a:p>
            <a:endParaRPr lang="nl-NL"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98"/>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a:t>Procurement – example of policy (1/2)</a:t>
            </a:r>
            <a:endParaRPr lang="en-GB" noProof="0" dirty="0"/>
          </a:p>
        </p:txBody>
      </p:sp>
      <p:sp>
        <p:nvSpPr>
          <p:cNvPr id="1507" name="Google Shape;1507;p98"/>
          <p:cNvSpPr txBox="1">
            <a:spLocks noGrp="1"/>
          </p:cNvSpPr>
          <p:nvPr>
            <p:ph type="body" idx="1"/>
          </p:nvPr>
        </p:nvSpPr>
        <p:spPr>
          <a:xfrm>
            <a:off x="707571" y="1601685"/>
            <a:ext cx="10515600" cy="4286519"/>
          </a:xfrm>
          <a:prstGeom prst="rect">
            <a:avLst/>
          </a:prstGeom>
          <a:noFill/>
          <a:ln>
            <a:noFill/>
          </a:ln>
        </p:spPr>
        <p:txBody>
          <a:bodyPr spcFirstLastPara="1" wrap="square" lIns="91425" tIns="45700" rIns="91425" bIns="45700" anchor="t" anchorCtr="0">
            <a:normAutofit/>
          </a:bodyPr>
          <a:lstStyle/>
          <a:p>
            <a:pPr marL="457200" lvl="0" indent="-457200" algn="l" rtl="0">
              <a:lnSpc>
                <a:spcPct val="110000"/>
              </a:lnSpc>
              <a:spcBef>
                <a:spcPts val="1000"/>
              </a:spcBef>
              <a:spcAft>
                <a:spcPts val="0"/>
              </a:spcAft>
              <a:buSzPct val="81081"/>
              <a:buFont typeface="Arial"/>
              <a:buChar char="•"/>
            </a:pPr>
            <a:r>
              <a:rPr lang="en-GB" sz="2000" noProof="0" dirty="0"/>
              <a:t>Suppliers will receive a case on which they can formulate the offer</a:t>
            </a:r>
            <a:endParaRPr lang="en-GB" sz="2400" noProof="0" dirty="0"/>
          </a:p>
          <a:p>
            <a:pPr marL="457200" lvl="0" indent="-457200" algn="l" rtl="0">
              <a:lnSpc>
                <a:spcPct val="110000"/>
              </a:lnSpc>
              <a:spcBef>
                <a:spcPts val="1000"/>
              </a:spcBef>
              <a:spcAft>
                <a:spcPts val="0"/>
              </a:spcAft>
              <a:buSzPct val="81081"/>
              <a:buFont typeface="Arial"/>
              <a:buChar char="•"/>
            </a:pPr>
            <a:r>
              <a:rPr lang="en-GB" sz="2000" noProof="0" dirty="0"/>
              <a:t>Annual evaluation of agreements with ESS. These evaluations are discussed in the general members meeting. </a:t>
            </a:r>
          </a:p>
          <a:p>
            <a:pPr indent="-457200">
              <a:lnSpc>
                <a:spcPct val="120000"/>
              </a:lnSpc>
              <a:buSzPct val="81081"/>
              <a:buFont typeface="Arial,Sans-Serif"/>
              <a:buChar char="•"/>
            </a:pPr>
            <a:r>
              <a:rPr lang="en-GB" sz="2000" dirty="0"/>
              <a:t>Contracts have a maximum term of three years. </a:t>
            </a:r>
          </a:p>
          <a:p>
            <a:pPr indent="-457200">
              <a:lnSpc>
                <a:spcPct val="110000"/>
              </a:lnSpc>
              <a:buSzPct val="81081"/>
              <a:buFont typeface="Arial"/>
              <a:buChar char="•"/>
            </a:pPr>
            <a:endParaRPr lang="en-GB" sz="2000" dirty="0"/>
          </a:p>
          <a:p>
            <a:pPr marL="457200" lvl="0" indent="-457200" algn="l" rtl="0">
              <a:lnSpc>
                <a:spcPct val="110000"/>
              </a:lnSpc>
              <a:spcBef>
                <a:spcPts val="1000"/>
              </a:spcBef>
              <a:spcAft>
                <a:spcPts val="0"/>
              </a:spcAft>
              <a:buSzPct val="81081"/>
              <a:buFont typeface="Arial"/>
              <a:buChar char="•"/>
            </a:pPr>
            <a:endParaRPr lang="en-GB" sz="2000" noProof="0" dirty="0"/>
          </a:p>
          <a:p>
            <a:pPr marL="457200" lvl="0" indent="-457200" algn="l" rtl="0">
              <a:lnSpc>
                <a:spcPct val="110000"/>
              </a:lnSpc>
              <a:spcBef>
                <a:spcPts val="1000"/>
              </a:spcBef>
              <a:spcAft>
                <a:spcPts val="0"/>
              </a:spcAft>
              <a:buSzPct val="81081"/>
              <a:buFont typeface="Arial"/>
              <a:buChar char="•"/>
            </a:pPr>
            <a:endParaRPr lang="en-GB" sz="1800" noProof="0" dirty="0"/>
          </a:p>
          <a:p>
            <a:pPr marL="0" indent="0">
              <a:lnSpc>
                <a:spcPct val="110000"/>
              </a:lnSpc>
              <a:buSzPct val="81081"/>
            </a:pPr>
            <a:r>
              <a:rPr lang="en-GB" sz="1600" i="1" noProof="0" dirty="0"/>
              <a:t>Example: ECUB - a non-profit energy collective in Utrecht, The Netherlands </a:t>
            </a:r>
            <a:endParaRPr lang="en-GB" sz="700" noProof="0" dirty="0"/>
          </a:p>
          <a:p>
            <a:pPr marL="457200" lvl="0" indent="-457200" algn="l" rtl="0">
              <a:lnSpc>
                <a:spcPct val="110000"/>
              </a:lnSpc>
              <a:spcBef>
                <a:spcPts val="1000"/>
              </a:spcBef>
              <a:spcAft>
                <a:spcPts val="0"/>
              </a:spcAft>
              <a:buSzPct val="81081"/>
              <a:buFont typeface="Arial"/>
              <a:buChar char="•"/>
            </a:pPr>
            <a:endParaRPr lang="en-GB" sz="2400" noProof="0" dirty="0"/>
          </a:p>
        </p:txBody>
      </p:sp>
      <p:sp>
        <p:nvSpPr>
          <p:cNvPr id="1508" name="Google Shape;1508;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p>
        </p:txBody>
      </p:sp>
      <p:sp>
        <p:nvSpPr>
          <p:cNvPr id="1509" name="Google Shape;1509;p98"/>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smtClean="0">
                <a:solidFill>
                  <a:srgbClr val="888888"/>
                </a:solidFill>
                <a:latin typeface="Arial"/>
                <a:ea typeface="Arial"/>
                <a:cs typeface="Arial"/>
                <a:sym typeface="Arial"/>
              </a:rPr>
              <a:t>29</a:t>
            </a:fld>
            <a:endParaRPr lang="nl-NL" sz="1200" b="0" i="0" u="none" strike="noStrike" cap="none">
              <a:solidFill>
                <a:srgbClr val="888888"/>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74"/>
          <p:cNvSpPr txBox="1">
            <a:spLocks noGrp="1"/>
          </p:cNvSpPr>
          <p:nvPr>
            <p:ph type="title"/>
          </p:nvPr>
        </p:nvSpPr>
        <p:spPr>
          <a:xfrm>
            <a:off x="6103087" y="1486284"/>
            <a:ext cx="5881575" cy="5038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34EA8"/>
              </a:buClr>
              <a:buSzPct val="100000"/>
              <a:buFont typeface="Arial"/>
              <a:buNone/>
            </a:pPr>
            <a:r>
              <a:rPr lang="en-GB" noProof="0" dirty="0"/>
              <a:t>Collective energy projects</a:t>
            </a:r>
          </a:p>
        </p:txBody>
      </p:sp>
      <p:sp>
        <p:nvSpPr>
          <p:cNvPr id="1168" name="Google Shape;1168;p74"/>
          <p:cNvSpPr txBox="1">
            <a:spLocks noGrp="1"/>
          </p:cNvSpPr>
          <p:nvPr>
            <p:ph type="body" idx="1"/>
          </p:nvPr>
        </p:nvSpPr>
        <p:spPr>
          <a:xfrm>
            <a:off x="6103087" y="1990166"/>
            <a:ext cx="5781618" cy="5556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n-GB" noProof="0" dirty="0"/>
              <a:t>LEVEL II – Unit B</a:t>
            </a:r>
          </a:p>
        </p:txBody>
      </p:sp>
      <p:sp>
        <p:nvSpPr>
          <p:cNvPr id="1169" name="Google Shape;1169;p74"/>
          <p:cNvSpPr txBox="1">
            <a:spLocks noGrp="1"/>
          </p:cNvSpPr>
          <p:nvPr>
            <p:ph type="body" idx="2"/>
          </p:nvPr>
        </p:nvSpPr>
        <p:spPr>
          <a:xfrm>
            <a:off x="7467600" y="3298825"/>
            <a:ext cx="3634509" cy="13001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99"/>
          <p:cNvSpPr txBox="1">
            <a:spLocks noGrp="1"/>
          </p:cNvSpPr>
          <p:nvPr>
            <p:ph type="title"/>
          </p:nvPr>
        </p:nvSpPr>
        <p:spPr>
          <a:xfrm>
            <a:off x="838200" y="783772"/>
            <a:ext cx="10637520" cy="104185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Procurement – example of policy (2/2)</a:t>
            </a:r>
            <a:endParaRPr lang="en-GB" noProof="0" dirty="0">
              <a:highlight>
                <a:srgbClr val="00FFFF"/>
              </a:highlight>
            </a:endParaRPr>
          </a:p>
        </p:txBody>
      </p:sp>
      <p:sp>
        <p:nvSpPr>
          <p:cNvPr id="1516" name="Google Shape;1516;p99"/>
          <p:cNvSpPr txBox="1">
            <a:spLocks noGrp="1"/>
          </p:cNvSpPr>
          <p:nvPr>
            <p:ph type="body" idx="1"/>
          </p:nvPr>
        </p:nvSpPr>
        <p:spPr>
          <a:xfrm>
            <a:off x="838200" y="1722663"/>
            <a:ext cx="10515600" cy="4465907"/>
          </a:xfrm>
          <a:prstGeom prst="rect">
            <a:avLst/>
          </a:prstGeom>
          <a:noFill/>
          <a:ln>
            <a:noFill/>
          </a:ln>
        </p:spPr>
        <p:txBody>
          <a:bodyPr spcFirstLastPara="1" wrap="square" lIns="91425" tIns="45700" rIns="91425" bIns="45700" anchor="t" anchorCtr="0">
            <a:noAutofit/>
          </a:bodyPr>
          <a:lstStyle/>
          <a:p>
            <a:pPr marL="457200" lvl="0" indent="-457200" algn="l" rtl="0">
              <a:lnSpc>
                <a:spcPct val="120000"/>
              </a:lnSpc>
              <a:spcBef>
                <a:spcPts val="1000"/>
              </a:spcBef>
              <a:spcAft>
                <a:spcPts val="0"/>
              </a:spcAft>
              <a:buSzPts val="1800"/>
              <a:buFont typeface="Arial"/>
              <a:buChar char="•"/>
            </a:pPr>
            <a:r>
              <a:rPr lang="en-GB" sz="2000" noProof="0" dirty="0"/>
              <a:t>An offer cannot be split into different ones, nor merged into one large offer.</a:t>
            </a:r>
            <a:endParaRPr lang="en-GB" noProof="0" dirty="0"/>
          </a:p>
          <a:p>
            <a:pPr marL="457200" lvl="0" indent="-228600" algn="l" rtl="0">
              <a:lnSpc>
                <a:spcPct val="120000"/>
              </a:lnSpc>
              <a:spcBef>
                <a:spcPts val="1000"/>
              </a:spcBef>
              <a:spcAft>
                <a:spcPts val="0"/>
              </a:spcAft>
              <a:buSzPts val="1800"/>
              <a:buNone/>
            </a:pPr>
            <a:r>
              <a:rPr lang="en-GB" sz="2000" noProof="0" dirty="0"/>
              <a:t>The various manners of procurement are as followed:</a:t>
            </a:r>
            <a:endParaRPr lang="en-GB" noProof="0" dirty="0"/>
          </a:p>
          <a:p>
            <a:pPr marL="1143000" lvl="1" indent="-457200" algn="l" rtl="0">
              <a:lnSpc>
                <a:spcPct val="120000"/>
              </a:lnSpc>
              <a:spcBef>
                <a:spcPts val="500"/>
              </a:spcBef>
              <a:spcAft>
                <a:spcPts val="0"/>
              </a:spcAft>
              <a:buSzPts val="2800"/>
              <a:buChar char="•"/>
            </a:pPr>
            <a:r>
              <a:rPr lang="en-GB" sz="2000" noProof="0" dirty="0"/>
              <a:t>A service until € 5.000,- may be granted directly</a:t>
            </a:r>
          </a:p>
          <a:p>
            <a:pPr marL="1143000" lvl="1" indent="-457200" algn="l" rtl="0">
              <a:lnSpc>
                <a:spcPct val="120000"/>
              </a:lnSpc>
              <a:spcBef>
                <a:spcPts val="500"/>
              </a:spcBef>
              <a:spcAft>
                <a:spcPts val="0"/>
              </a:spcAft>
              <a:buSzPts val="2800"/>
              <a:buChar char="•"/>
            </a:pPr>
            <a:r>
              <a:rPr lang="en-GB" sz="2000" noProof="0" dirty="0"/>
              <a:t>Services between € 5.000,- and € 10.000,- require at least two offers of different parties (if available). The tender is published on the website. </a:t>
            </a:r>
            <a:endParaRPr lang="en-GB" noProof="0" dirty="0"/>
          </a:p>
          <a:p>
            <a:pPr marL="1143000" lvl="1" indent="-457200" algn="l" rtl="0">
              <a:lnSpc>
                <a:spcPct val="120000"/>
              </a:lnSpc>
              <a:spcBef>
                <a:spcPts val="500"/>
              </a:spcBef>
              <a:spcAft>
                <a:spcPts val="0"/>
              </a:spcAft>
              <a:buSzPts val="2800"/>
              <a:buChar char="•"/>
            </a:pPr>
            <a:r>
              <a:rPr lang="en-GB" sz="2000" noProof="0" dirty="0"/>
              <a:t>Services larger than € 10.000,- require at least three offers of different parties (if available). The tender is published on the website. </a:t>
            </a:r>
            <a:endParaRPr lang="en-GB" noProof="0" dirty="0"/>
          </a:p>
        </p:txBody>
      </p:sp>
      <p:sp>
        <p:nvSpPr>
          <p:cNvPr id="1517" name="Google Shape;151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518" name="Google Shape;1518;p99"/>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30</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100"/>
          <p:cNvSpPr txBox="1">
            <a:spLocks noGrp="1"/>
          </p:cNvSpPr>
          <p:nvPr>
            <p:ph type="title"/>
          </p:nvPr>
        </p:nvSpPr>
        <p:spPr>
          <a:xfrm>
            <a:off x="838200" y="1138447"/>
            <a:ext cx="10515600"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Collective vs. individual procurement</a:t>
            </a:r>
          </a:p>
        </p:txBody>
      </p:sp>
      <p:sp>
        <p:nvSpPr>
          <p:cNvPr id="1525" name="Google Shape;1525;p100"/>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SzPts val="1800"/>
              <a:buNone/>
            </a:pPr>
            <a:r>
              <a:rPr lang="en-GB" noProof="0" dirty="0"/>
              <a:t>Collective procurement of energy services/technology: </a:t>
            </a:r>
          </a:p>
          <a:p>
            <a:pPr marL="457200" lvl="0" indent="-228600" algn="l" rtl="0">
              <a:lnSpc>
                <a:spcPct val="90000"/>
              </a:lnSpc>
              <a:spcBef>
                <a:spcPts val="1000"/>
              </a:spcBef>
              <a:spcAft>
                <a:spcPts val="0"/>
              </a:spcAft>
              <a:buSzPts val="1800"/>
              <a:buNone/>
            </a:pPr>
            <a:r>
              <a:rPr lang="en-GB" noProof="0" dirty="0"/>
              <a:t>The TP purchases from the ESS, and SMEs pay directly back to the TP. </a:t>
            </a:r>
          </a:p>
          <a:p>
            <a:pPr marL="457200" lvl="0" indent="-228600" algn="l" rtl="0">
              <a:lnSpc>
                <a:spcPct val="90000"/>
              </a:lnSpc>
              <a:spcBef>
                <a:spcPts val="1000"/>
              </a:spcBef>
              <a:spcAft>
                <a:spcPts val="0"/>
              </a:spcAft>
              <a:buSzPts val="1800"/>
              <a:buNone/>
            </a:pPr>
            <a:endParaRPr lang="en-GB" noProof="0" dirty="0"/>
          </a:p>
          <a:p>
            <a:pPr marL="457200" lvl="0" indent="-228600" algn="l" rtl="0">
              <a:lnSpc>
                <a:spcPct val="90000"/>
              </a:lnSpc>
              <a:spcBef>
                <a:spcPts val="1000"/>
              </a:spcBef>
              <a:spcAft>
                <a:spcPts val="0"/>
              </a:spcAft>
              <a:buSzPts val="1800"/>
              <a:buNone/>
            </a:pPr>
            <a:r>
              <a:rPr lang="en-GB" noProof="0" dirty="0"/>
              <a:t>Individual procurement of energy services/technology : </a:t>
            </a:r>
          </a:p>
          <a:p>
            <a:pPr marL="457200" lvl="0" indent="-228600" algn="l" rtl="0">
              <a:lnSpc>
                <a:spcPct val="90000"/>
              </a:lnSpc>
              <a:spcBef>
                <a:spcPts val="1000"/>
              </a:spcBef>
              <a:spcAft>
                <a:spcPts val="0"/>
              </a:spcAft>
              <a:buSzPts val="1800"/>
              <a:buNone/>
            </a:pPr>
            <a:r>
              <a:rPr lang="en-GB" noProof="0" dirty="0"/>
              <a:t>SMEs pay directly to the ESS. </a:t>
            </a:r>
          </a:p>
          <a:p>
            <a:pPr marL="457200" lvl="0" indent="-228600" algn="l" rtl="0">
              <a:lnSpc>
                <a:spcPct val="90000"/>
              </a:lnSpc>
              <a:spcBef>
                <a:spcPts val="1000"/>
              </a:spcBef>
              <a:spcAft>
                <a:spcPts val="0"/>
              </a:spcAft>
              <a:buSzPts val="1800"/>
              <a:buNone/>
            </a:pPr>
            <a:endParaRPr lang="en-GB" noProof="0" dirty="0"/>
          </a:p>
          <a:p>
            <a:pPr marL="457200" lvl="0" indent="-228600" algn="l" rtl="0">
              <a:lnSpc>
                <a:spcPct val="90000"/>
              </a:lnSpc>
              <a:spcBef>
                <a:spcPts val="1000"/>
              </a:spcBef>
              <a:spcAft>
                <a:spcPts val="0"/>
              </a:spcAft>
              <a:buSzPts val="1800"/>
              <a:buNone/>
            </a:pPr>
            <a:br>
              <a:rPr lang="en-GB" noProof="0" dirty="0"/>
            </a:br>
            <a:endParaRPr lang="en-GB" noProof="0" dirty="0">
              <a:highlight>
                <a:srgbClr val="FFFF00"/>
              </a:highlight>
            </a:endParaRPr>
          </a:p>
        </p:txBody>
      </p:sp>
      <p:sp>
        <p:nvSpPr>
          <p:cNvPr id="1526" name="Google Shape;1526;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527" name="Google Shape;1527;p100"/>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31</a:t>
            </a:fld>
            <a:endParaRPr sz="1200" b="0" i="0" u="none" strike="noStrike" cap="none">
              <a:solidFill>
                <a:srgbClr val="888888"/>
              </a:solidFill>
              <a:latin typeface="Arial"/>
              <a:ea typeface="Arial"/>
              <a:cs typeface="Arial"/>
              <a:sym typeface="Arial"/>
            </a:endParaRPr>
          </a:p>
        </p:txBody>
      </p:sp>
      <p:sp>
        <p:nvSpPr>
          <p:cNvPr id="1528" name="Google Shape;1528;p100"/>
          <p:cNvSpPr txBox="1"/>
          <p:nvPr/>
        </p:nvSpPr>
        <p:spPr>
          <a:xfrm>
            <a:off x="2975428" y="4923839"/>
            <a:ext cx="8378372" cy="1012504"/>
          </a:xfrm>
          <a:prstGeom prst="rect">
            <a:avLst/>
          </a:prstGeom>
          <a:solidFill>
            <a:srgbClr val="FFF20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34EA8"/>
              </a:buClr>
              <a:buSzPts val="3200"/>
              <a:buFont typeface="Arial"/>
              <a:buNone/>
            </a:pPr>
            <a:r>
              <a:rPr lang="nl-NL" sz="2400" b="1" i="0" u="none" strike="noStrike" cap="none" dirty="0" err="1">
                <a:solidFill>
                  <a:srgbClr val="034EA8"/>
                </a:solidFill>
                <a:latin typeface="Arial"/>
                <a:ea typeface="Arial"/>
                <a:cs typeface="Arial"/>
                <a:sym typeface="Arial"/>
              </a:rPr>
              <a:t>Discussion</a:t>
            </a:r>
            <a:r>
              <a:rPr lang="nl-NL" sz="2400" b="1" i="0" u="none" strike="noStrike" cap="none" dirty="0">
                <a:solidFill>
                  <a:srgbClr val="034EA8"/>
                </a:solidFill>
                <a:latin typeface="Arial"/>
                <a:ea typeface="Arial"/>
                <a:cs typeface="Arial"/>
                <a:sym typeface="Arial"/>
              </a:rPr>
              <a:t>: </a:t>
            </a:r>
            <a:r>
              <a:rPr lang="nl-NL" sz="2400" b="1" i="0" u="none" strike="noStrike" cap="none" dirty="0" err="1">
                <a:solidFill>
                  <a:srgbClr val="034EA8"/>
                </a:solidFill>
                <a:latin typeface="Arial"/>
                <a:ea typeface="Arial"/>
                <a:cs typeface="Arial"/>
                <a:sym typeface="Arial"/>
              </a:rPr>
              <a:t>what</a:t>
            </a:r>
            <a:r>
              <a:rPr lang="nl-NL" sz="2400" b="1" i="0" u="none" strike="noStrike" cap="none" dirty="0">
                <a:solidFill>
                  <a:srgbClr val="034EA8"/>
                </a:solidFill>
                <a:latin typeface="Arial"/>
                <a:ea typeface="Arial"/>
                <a:cs typeface="Arial"/>
                <a:sym typeface="Arial"/>
              </a:rPr>
              <a:t> are (dis)</a:t>
            </a:r>
            <a:r>
              <a:rPr lang="nl-NL" sz="2400" b="1" i="0" u="none" strike="noStrike" cap="none" dirty="0" err="1">
                <a:solidFill>
                  <a:srgbClr val="034EA8"/>
                </a:solidFill>
                <a:latin typeface="Arial"/>
                <a:ea typeface="Arial"/>
                <a:cs typeface="Arial"/>
                <a:sym typeface="Arial"/>
              </a:rPr>
              <a:t>advantages</a:t>
            </a:r>
            <a:r>
              <a:rPr lang="nl-NL" sz="2400" b="1" i="0" u="none" strike="noStrike" cap="none" dirty="0">
                <a:solidFill>
                  <a:srgbClr val="034EA8"/>
                </a:solidFill>
                <a:latin typeface="Arial"/>
                <a:ea typeface="Arial"/>
                <a:cs typeface="Arial"/>
                <a:sym typeface="Arial"/>
              </a:rPr>
              <a:t> of </a:t>
            </a:r>
            <a:r>
              <a:rPr lang="nl-NL" sz="2400" b="1" i="0" u="none" strike="noStrike" cap="none" dirty="0" err="1">
                <a:solidFill>
                  <a:srgbClr val="034EA8"/>
                </a:solidFill>
                <a:latin typeface="Arial"/>
                <a:ea typeface="Arial"/>
                <a:cs typeface="Arial"/>
                <a:sym typeface="Arial"/>
              </a:rPr>
              <a:t>individual</a:t>
            </a:r>
            <a:r>
              <a:rPr lang="nl-NL" sz="2400" b="1" i="0" u="none" strike="noStrike" cap="none" dirty="0">
                <a:solidFill>
                  <a:srgbClr val="034EA8"/>
                </a:solidFill>
                <a:latin typeface="Arial"/>
                <a:ea typeface="Arial"/>
                <a:cs typeface="Arial"/>
                <a:sym typeface="Arial"/>
              </a:rPr>
              <a:t> </a:t>
            </a:r>
            <a:r>
              <a:rPr lang="nl-NL" sz="2400" b="1" i="0" u="none" strike="noStrike" cap="none" dirty="0" err="1">
                <a:solidFill>
                  <a:srgbClr val="034EA8"/>
                </a:solidFill>
                <a:latin typeface="Arial"/>
                <a:ea typeface="Arial"/>
                <a:cs typeface="Arial"/>
                <a:sym typeface="Arial"/>
              </a:rPr>
              <a:t>and</a:t>
            </a:r>
            <a:r>
              <a:rPr lang="nl-NL" sz="2400" b="1" i="0" u="none" strike="noStrike" cap="none" dirty="0">
                <a:solidFill>
                  <a:srgbClr val="034EA8"/>
                </a:solidFill>
                <a:latin typeface="Arial"/>
                <a:ea typeface="Arial"/>
                <a:cs typeface="Arial"/>
                <a:sym typeface="Arial"/>
              </a:rPr>
              <a:t> </a:t>
            </a:r>
            <a:r>
              <a:rPr lang="nl-NL" sz="2400" b="1" i="0" u="none" strike="noStrike" cap="none" dirty="0" err="1">
                <a:solidFill>
                  <a:srgbClr val="034EA8"/>
                </a:solidFill>
                <a:latin typeface="Arial"/>
                <a:ea typeface="Arial"/>
                <a:cs typeface="Arial"/>
                <a:sym typeface="Arial"/>
              </a:rPr>
              <a:t>collective</a:t>
            </a:r>
            <a:r>
              <a:rPr lang="nl-NL" sz="2400" b="1" i="0" u="none" strike="noStrike" cap="none" dirty="0">
                <a:solidFill>
                  <a:srgbClr val="034EA8"/>
                </a:solidFill>
                <a:latin typeface="Arial"/>
                <a:ea typeface="Arial"/>
                <a:cs typeface="Arial"/>
                <a:sym typeface="Arial"/>
              </a:rPr>
              <a:t> </a:t>
            </a:r>
            <a:r>
              <a:rPr lang="nl-NL" sz="2400" b="1" i="0" u="none" strike="noStrike" cap="none" dirty="0" err="1">
                <a:solidFill>
                  <a:srgbClr val="034EA8"/>
                </a:solidFill>
                <a:latin typeface="Arial"/>
                <a:ea typeface="Arial"/>
                <a:cs typeface="Arial"/>
                <a:sym typeface="Arial"/>
              </a:rPr>
              <a:t>procurement</a:t>
            </a:r>
            <a:r>
              <a:rPr lang="nl-NL" sz="2400" b="1" i="0" u="none" strike="noStrike" cap="none" dirty="0">
                <a:solidFill>
                  <a:srgbClr val="034EA8"/>
                </a:solidFill>
                <a:latin typeface="Arial"/>
                <a:ea typeface="Arial"/>
                <a:cs typeface="Arial"/>
                <a:sym typeface="Arial"/>
              </a:rPr>
              <a:t>?</a:t>
            </a:r>
            <a:endParaRPr sz="2400" b="0" i="0" u="none" strike="noStrike" cap="none" dirty="0">
              <a:solidFill>
                <a:srgbClr val="034EA8"/>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101"/>
          <p:cNvSpPr txBox="1">
            <a:spLocks noGrp="1"/>
          </p:cNvSpPr>
          <p:nvPr>
            <p:ph type="title"/>
          </p:nvPr>
        </p:nvSpPr>
        <p:spPr>
          <a:xfrm>
            <a:off x="838200" y="1138447"/>
            <a:ext cx="10515600"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Collective vs. individual procurement – example </a:t>
            </a:r>
          </a:p>
        </p:txBody>
      </p:sp>
      <p:sp>
        <p:nvSpPr>
          <p:cNvPr id="1535" name="Google Shape;1535;p101"/>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1800"/>
              <a:buNone/>
            </a:pPr>
            <a:r>
              <a:rPr lang="en-GB" noProof="0" dirty="0"/>
              <a:t>ECUB – Hydrogen tank stations on business parks.  </a:t>
            </a:r>
          </a:p>
          <a:p>
            <a:pPr marL="457200" lvl="0" indent="-228600" algn="l" rtl="0">
              <a:lnSpc>
                <a:spcPct val="90000"/>
              </a:lnSpc>
              <a:spcBef>
                <a:spcPts val="1000"/>
              </a:spcBef>
              <a:spcAft>
                <a:spcPts val="0"/>
              </a:spcAft>
              <a:buSzPts val="1800"/>
              <a:buNone/>
            </a:pPr>
            <a:endParaRPr lang="en-GB" noProof="0" dirty="0"/>
          </a:p>
          <a:p>
            <a:pPr marL="685800" lvl="0" indent="-457200" algn="l" rtl="0">
              <a:lnSpc>
                <a:spcPct val="90000"/>
              </a:lnSpc>
              <a:spcBef>
                <a:spcPts val="1000"/>
              </a:spcBef>
              <a:spcAft>
                <a:spcPts val="0"/>
              </a:spcAft>
              <a:buSzPts val="1800"/>
              <a:buFont typeface="Arial" panose="020B0604020202020204" pitchFamily="34" charset="0"/>
              <a:buChar char="•"/>
            </a:pPr>
            <a:r>
              <a:rPr lang="en-GB" noProof="0" dirty="0"/>
              <a:t>Individual SMEs invest in hydrogen vehicles (</a:t>
            </a:r>
            <a:r>
              <a:rPr lang="en-GB" b="1" noProof="0" dirty="0"/>
              <a:t>individual procurement</a:t>
            </a:r>
            <a:r>
              <a:rPr lang="en-GB" noProof="0" dirty="0"/>
              <a:t>)</a:t>
            </a:r>
          </a:p>
          <a:p>
            <a:pPr marL="685800" lvl="0" indent="-457200" algn="l" rtl="0">
              <a:lnSpc>
                <a:spcPct val="90000"/>
              </a:lnSpc>
              <a:spcBef>
                <a:spcPts val="1000"/>
              </a:spcBef>
              <a:spcAft>
                <a:spcPts val="0"/>
              </a:spcAft>
              <a:buSzPts val="1800"/>
              <a:buFont typeface="Arial" panose="020B0604020202020204" pitchFamily="34" charset="0"/>
              <a:buChar char="•"/>
            </a:pPr>
            <a:r>
              <a:rPr lang="en-GB" noProof="0" dirty="0"/>
              <a:t>The collective invests in a hydrogen tank station (also receiving subsidies) and pays revenues to individual SMEs (</a:t>
            </a:r>
            <a:r>
              <a:rPr lang="en-GB" b="1" noProof="0" dirty="0"/>
              <a:t>collective procurement</a:t>
            </a:r>
            <a:r>
              <a:rPr lang="en-GB" noProof="0" dirty="0"/>
              <a:t>). </a:t>
            </a:r>
          </a:p>
        </p:txBody>
      </p:sp>
      <p:sp>
        <p:nvSpPr>
          <p:cNvPr id="1536" name="Google Shape;1536;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537" name="Google Shape;1537;p101"/>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32</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02"/>
          <p:cNvSpPr/>
          <p:nvPr/>
        </p:nvSpPr>
        <p:spPr>
          <a:xfrm>
            <a:off x="1576200" y="1339824"/>
            <a:ext cx="9039600" cy="4178353"/>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4" name="Google Shape;1544;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545" name="Google Shape;1545;p102"/>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33</a:t>
            </a:fld>
            <a:endParaRPr sz="1200" b="0" i="0" u="none" strike="noStrike" cap="none">
              <a:solidFill>
                <a:srgbClr val="888888"/>
              </a:solidFill>
              <a:latin typeface="Arial"/>
              <a:ea typeface="Arial"/>
              <a:cs typeface="Arial"/>
              <a:sym typeface="Arial"/>
            </a:endParaRPr>
          </a:p>
        </p:txBody>
      </p:sp>
      <p:grpSp>
        <p:nvGrpSpPr>
          <p:cNvPr id="1546" name="Google Shape;1546;p102"/>
          <p:cNvGrpSpPr/>
          <p:nvPr/>
        </p:nvGrpSpPr>
        <p:grpSpPr>
          <a:xfrm>
            <a:off x="117567" y="114247"/>
            <a:ext cx="657527" cy="787680"/>
            <a:chOff x="135517" y="136525"/>
            <a:chExt cx="761950" cy="761950"/>
          </a:xfrm>
        </p:grpSpPr>
        <p:sp>
          <p:nvSpPr>
            <p:cNvPr id="1547" name="Google Shape;1547;p102"/>
            <p:cNvSpPr/>
            <p:nvPr/>
          </p:nvSpPr>
          <p:spPr>
            <a:xfrm>
              <a:off x="135517" y="136525"/>
              <a:ext cx="761950" cy="761950"/>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8" name="Google Shape;1548;p102"/>
            <p:cNvSpPr/>
            <p:nvPr/>
          </p:nvSpPr>
          <p:spPr>
            <a:xfrm>
              <a:off x="313267" y="372533"/>
              <a:ext cx="448733" cy="270934"/>
            </a:xfrm>
            <a:prstGeom prst="wedgeEllipseCallout">
              <a:avLst>
                <a:gd name="adj1" fmla="val -20833"/>
                <a:gd name="adj2" fmla="val 62500"/>
              </a:avLst>
            </a:prstGeom>
            <a:solidFill>
              <a:schemeClr val="accent1"/>
            </a:solidFill>
            <a:ln w="25400" cap="flat" cmpd="sng">
              <a:solidFill>
                <a:srgbClr val="023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549" name="Google Shape;1549;p102"/>
          <p:cNvSpPr txBox="1"/>
          <p:nvPr/>
        </p:nvSpPr>
        <p:spPr>
          <a:xfrm>
            <a:off x="2098350" y="1911870"/>
            <a:ext cx="7995300" cy="2755379"/>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ctr" rtl="0">
              <a:lnSpc>
                <a:spcPct val="90000"/>
              </a:lnSpc>
              <a:spcBef>
                <a:spcPts val="0"/>
              </a:spcBef>
              <a:spcAft>
                <a:spcPts val="0"/>
              </a:spcAft>
              <a:buClr>
                <a:srgbClr val="034EA8"/>
              </a:buClr>
              <a:buSzPct val="117647"/>
              <a:buFont typeface="Arial"/>
              <a:buNone/>
            </a:pPr>
            <a:r>
              <a:rPr lang="nl-NL" sz="3200" b="1" i="0" u="none" strike="noStrike" cap="none" dirty="0" err="1">
                <a:solidFill>
                  <a:srgbClr val="034EA8"/>
                </a:solidFill>
                <a:latin typeface="Arial"/>
                <a:ea typeface="Arial"/>
                <a:cs typeface="Arial"/>
                <a:sym typeface="Arial"/>
              </a:rPr>
              <a:t>Round-the-table</a:t>
            </a:r>
            <a:r>
              <a:rPr lang="nl-NL" sz="3200" b="1" i="0" u="none" strike="noStrike" cap="none" dirty="0">
                <a:solidFill>
                  <a:srgbClr val="034EA8"/>
                </a:solidFill>
                <a:latin typeface="Arial"/>
                <a:ea typeface="Arial"/>
                <a:cs typeface="Arial"/>
                <a:sym typeface="Arial"/>
              </a:rPr>
              <a:t> </a:t>
            </a:r>
            <a:r>
              <a:rPr lang="nl-NL" sz="3200" b="1" i="0" u="none" strike="noStrike" cap="none" dirty="0" err="1">
                <a:solidFill>
                  <a:srgbClr val="034EA8"/>
                </a:solidFill>
                <a:latin typeface="Arial"/>
                <a:ea typeface="Arial"/>
                <a:cs typeface="Arial"/>
                <a:sym typeface="Arial"/>
              </a:rPr>
              <a:t>discussion</a:t>
            </a:r>
            <a:endParaRPr dirty="0"/>
          </a:p>
          <a:p>
            <a:pPr marL="0" marR="0" lvl="0" indent="0" algn="l" rtl="0">
              <a:lnSpc>
                <a:spcPct val="90000"/>
              </a:lnSpc>
              <a:spcBef>
                <a:spcPts val="0"/>
              </a:spcBef>
              <a:spcAft>
                <a:spcPts val="0"/>
              </a:spcAft>
              <a:buClr>
                <a:srgbClr val="034EA8"/>
              </a:buClr>
              <a:buSzPct val="117647"/>
              <a:buFont typeface="Arial"/>
              <a:buNone/>
            </a:pPr>
            <a:endParaRPr sz="3200" b="0" i="0" u="none" strike="noStrike" cap="none" dirty="0">
              <a:solidFill>
                <a:srgbClr val="034EA8"/>
              </a:solidFill>
              <a:latin typeface="Arial"/>
              <a:ea typeface="Arial"/>
              <a:cs typeface="Arial"/>
              <a:sym typeface="Arial"/>
            </a:endParaRPr>
          </a:p>
          <a:p>
            <a:pPr marL="457200" marR="0" lvl="0" indent="-457200" algn="l" rtl="0">
              <a:lnSpc>
                <a:spcPct val="120000"/>
              </a:lnSpc>
              <a:spcBef>
                <a:spcPts val="0"/>
              </a:spcBef>
              <a:spcAft>
                <a:spcPts val="0"/>
              </a:spcAft>
              <a:buClr>
                <a:srgbClr val="000000"/>
              </a:buClr>
              <a:buSzPct val="100000"/>
              <a:buFont typeface="Arial"/>
              <a:buChar char="•"/>
            </a:pPr>
            <a:r>
              <a:rPr lang="nl-NL" sz="3200" b="0" i="0" u="none" strike="noStrike" cap="none" dirty="0" err="1">
                <a:solidFill>
                  <a:srgbClr val="034EA8"/>
                </a:solidFill>
                <a:latin typeface="Arial"/>
                <a:ea typeface="Arial"/>
                <a:cs typeface="Arial"/>
                <a:sym typeface="Arial"/>
              </a:rPr>
              <a:t>What</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advice</a:t>
            </a:r>
            <a:r>
              <a:rPr lang="nl-NL" sz="3200" b="0" i="0" u="none" strike="noStrike" cap="none" dirty="0">
                <a:solidFill>
                  <a:srgbClr val="034EA8"/>
                </a:solidFill>
                <a:latin typeface="Arial"/>
                <a:ea typeface="Arial"/>
                <a:cs typeface="Arial"/>
                <a:sym typeface="Arial"/>
              </a:rPr>
              <a:t> do </a:t>
            </a:r>
            <a:r>
              <a:rPr lang="nl-NL" sz="3200" b="0" i="0" u="none" strike="noStrike" cap="none" dirty="0" err="1">
                <a:solidFill>
                  <a:srgbClr val="034EA8"/>
                </a:solidFill>
                <a:latin typeface="Arial"/>
                <a:ea typeface="Arial"/>
                <a:cs typeface="Arial"/>
                <a:sym typeface="Arial"/>
              </a:rPr>
              <a:t>you</a:t>
            </a:r>
            <a:r>
              <a:rPr lang="nl-NL" sz="3200" b="0" i="0" u="none" strike="noStrike" cap="none" dirty="0">
                <a:solidFill>
                  <a:srgbClr val="034EA8"/>
                </a:solidFill>
                <a:latin typeface="Arial"/>
                <a:ea typeface="Arial"/>
                <a:cs typeface="Arial"/>
                <a:sym typeface="Arial"/>
              </a:rPr>
              <a:t> take </a:t>
            </a:r>
            <a:r>
              <a:rPr lang="nl-NL" sz="3200" b="0" i="0" u="none" strike="noStrike" cap="none" dirty="0" err="1">
                <a:solidFill>
                  <a:srgbClr val="034EA8"/>
                </a:solidFill>
                <a:latin typeface="Arial"/>
                <a:ea typeface="Arial"/>
                <a:cs typeface="Arial"/>
                <a:sym typeface="Arial"/>
              </a:rPr>
              <a:t>with</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you</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for</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finding</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an</a:t>
            </a:r>
            <a:r>
              <a:rPr lang="nl-NL" sz="3200" b="0" i="0" u="none" strike="noStrike" cap="none" dirty="0">
                <a:solidFill>
                  <a:srgbClr val="034EA8"/>
                </a:solidFill>
                <a:latin typeface="Arial"/>
                <a:ea typeface="Arial"/>
                <a:cs typeface="Arial"/>
                <a:sym typeface="Arial"/>
              </a:rPr>
              <a:t> ESS? </a:t>
            </a:r>
            <a:r>
              <a:rPr lang="nl-NL" sz="3200" b="0" i="0" u="none" strike="noStrike" cap="none" dirty="0" err="1">
                <a:solidFill>
                  <a:srgbClr val="034EA8"/>
                </a:solidFill>
                <a:latin typeface="Arial"/>
                <a:ea typeface="Arial"/>
                <a:cs typeface="Arial"/>
                <a:sym typeface="Arial"/>
              </a:rPr>
              <a:t>Why</a:t>
            </a:r>
            <a:r>
              <a:rPr lang="nl-NL" sz="3200" b="0" i="0" u="none" strike="noStrike" cap="none" dirty="0">
                <a:solidFill>
                  <a:srgbClr val="034EA8"/>
                </a:solidFill>
                <a:latin typeface="Arial"/>
                <a:ea typeface="Arial"/>
                <a:cs typeface="Arial"/>
                <a:sym typeface="Arial"/>
              </a:rPr>
              <a:t>?</a:t>
            </a:r>
            <a:endParaRPr dirty="0"/>
          </a:p>
          <a:p>
            <a:pPr marL="457200" marR="0" lvl="0" indent="-457200" algn="l" rtl="0">
              <a:lnSpc>
                <a:spcPct val="120000"/>
              </a:lnSpc>
              <a:spcBef>
                <a:spcPts val="0"/>
              </a:spcBef>
              <a:spcAft>
                <a:spcPts val="0"/>
              </a:spcAft>
              <a:buClr>
                <a:srgbClr val="000000"/>
              </a:buClr>
              <a:buSzPct val="100000"/>
              <a:buFont typeface="Arial"/>
              <a:buChar char="•"/>
            </a:pPr>
            <a:r>
              <a:rPr lang="nl-NL" sz="3200" b="0" i="0" u="none" strike="noStrike" cap="none" dirty="0" err="1">
                <a:solidFill>
                  <a:srgbClr val="034EA8"/>
                </a:solidFill>
                <a:latin typeface="Arial"/>
                <a:ea typeface="Arial"/>
                <a:cs typeface="Arial"/>
                <a:sym typeface="Arial"/>
              </a:rPr>
              <a:t>What</a:t>
            </a:r>
            <a:r>
              <a:rPr lang="nl-NL" sz="3200" b="0" i="0" u="none" strike="noStrike" cap="none" dirty="0">
                <a:solidFill>
                  <a:srgbClr val="034EA8"/>
                </a:solidFill>
                <a:latin typeface="Arial"/>
                <a:ea typeface="Arial"/>
                <a:cs typeface="Arial"/>
                <a:sym typeface="Arial"/>
              </a:rPr>
              <a:t> are </a:t>
            </a:r>
            <a:r>
              <a:rPr lang="nl-NL" sz="3200" b="0" i="0" u="none" strike="noStrike" cap="none" dirty="0" err="1">
                <a:solidFill>
                  <a:srgbClr val="034EA8"/>
                </a:solidFill>
                <a:latin typeface="Arial"/>
                <a:ea typeface="Arial"/>
                <a:cs typeface="Arial"/>
                <a:sym typeface="Arial"/>
              </a:rPr>
              <a:t>your</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experiences</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with</a:t>
            </a:r>
            <a:r>
              <a:rPr lang="nl-NL" sz="3200" b="0" i="0" u="none" strike="noStrike" cap="none" dirty="0">
                <a:solidFill>
                  <a:srgbClr val="034EA8"/>
                </a:solidFill>
                <a:latin typeface="Arial"/>
                <a:ea typeface="Arial"/>
                <a:cs typeface="Arial"/>
                <a:sym typeface="Arial"/>
              </a:rPr>
              <a:t> ESS? </a:t>
            </a:r>
            <a:endParaRPr dirty="0"/>
          </a:p>
          <a:p>
            <a:pPr marL="457200" marR="0" lvl="0" indent="-457200" algn="l" rtl="0">
              <a:lnSpc>
                <a:spcPct val="120000"/>
              </a:lnSpc>
              <a:spcBef>
                <a:spcPts val="0"/>
              </a:spcBef>
              <a:spcAft>
                <a:spcPts val="0"/>
              </a:spcAft>
              <a:buClr>
                <a:srgbClr val="000000"/>
              </a:buClr>
              <a:buSzPct val="100000"/>
              <a:buFont typeface="Arial"/>
              <a:buChar char="•"/>
            </a:pPr>
            <a:r>
              <a:rPr lang="nl-NL" sz="3200" b="0" i="0" u="none" strike="noStrike" cap="none" dirty="0">
                <a:solidFill>
                  <a:srgbClr val="034EA8"/>
                </a:solidFill>
                <a:latin typeface="Arial"/>
                <a:ea typeface="Arial"/>
                <a:cs typeface="Arial"/>
                <a:sym typeface="Arial"/>
              </a:rPr>
              <a:t>How </a:t>
            </a:r>
            <a:r>
              <a:rPr lang="nl-NL" sz="3200" b="0" i="0" u="none" strike="noStrike" cap="none" dirty="0" err="1">
                <a:solidFill>
                  <a:srgbClr val="034EA8"/>
                </a:solidFill>
                <a:latin typeface="Arial"/>
                <a:ea typeface="Arial"/>
                <a:cs typeface="Arial"/>
                <a:sym typeface="Arial"/>
              </a:rPr>
              <a:t>would</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you</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choose</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between</a:t>
            </a:r>
            <a:r>
              <a:rPr lang="nl-NL" sz="3200" b="0" i="0" u="none" strike="noStrike" cap="none" dirty="0">
                <a:solidFill>
                  <a:srgbClr val="034EA8"/>
                </a:solidFill>
                <a:latin typeface="Arial"/>
                <a:ea typeface="Arial"/>
                <a:cs typeface="Arial"/>
                <a:sym typeface="Arial"/>
              </a:rPr>
              <a:t> different ESS?</a:t>
            </a:r>
          </a:p>
          <a:p>
            <a:pPr marL="457200" marR="0" lvl="0" indent="-457200" algn="l" rtl="0">
              <a:lnSpc>
                <a:spcPct val="120000"/>
              </a:lnSpc>
              <a:spcBef>
                <a:spcPts val="0"/>
              </a:spcBef>
              <a:spcAft>
                <a:spcPts val="0"/>
              </a:spcAft>
              <a:buClr>
                <a:srgbClr val="000000"/>
              </a:buClr>
              <a:buSzPct val="100000"/>
              <a:buFont typeface="Arial"/>
              <a:buChar char="•"/>
            </a:pPr>
            <a:r>
              <a:rPr lang="nl-NL" sz="3200" b="0" i="0" u="none" strike="noStrike" cap="none" dirty="0" err="1">
                <a:solidFill>
                  <a:srgbClr val="034EA8"/>
                </a:solidFill>
                <a:latin typeface="Arial"/>
                <a:ea typeface="Arial"/>
                <a:cs typeface="Arial"/>
                <a:sym typeface="Arial"/>
              </a:rPr>
              <a:t>What</a:t>
            </a:r>
            <a:r>
              <a:rPr lang="nl-NL" sz="3200" b="0" i="0" u="none" strike="noStrike" cap="none" dirty="0">
                <a:solidFill>
                  <a:srgbClr val="034EA8"/>
                </a:solidFill>
                <a:latin typeface="Arial"/>
                <a:ea typeface="Arial"/>
                <a:cs typeface="Arial"/>
                <a:sym typeface="Arial"/>
              </a:rPr>
              <a:t> are </a:t>
            </a:r>
            <a:r>
              <a:rPr lang="nl-NL" sz="3200" b="0" i="0" u="none" strike="noStrike" cap="none" dirty="0" err="1">
                <a:solidFill>
                  <a:srgbClr val="034EA8"/>
                </a:solidFill>
                <a:latin typeface="Arial"/>
                <a:ea typeface="Arial"/>
                <a:cs typeface="Arial"/>
                <a:sym typeface="Arial"/>
              </a:rPr>
              <a:t>your</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needs</a:t>
            </a:r>
            <a:r>
              <a:rPr lang="nl-NL" sz="3200" b="0" i="0" u="none" strike="noStrike" cap="none" dirty="0">
                <a:solidFill>
                  <a:srgbClr val="034EA8"/>
                </a:solidFill>
                <a:latin typeface="Arial"/>
                <a:ea typeface="Arial"/>
                <a:cs typeface="Arial"/>
                <a:sym typeface="Arial"/>
              </a:rPr>
              <a:t> in </a:t>
            </a:r>
            <a:r>
              <a:rPr lang="nl-NL" sz="3200" b="0" i="0" u="none" strike="noStrike" cap="none" dirty="0" err="1">
                <a:solidFill>
                  <a:srgbClr val="034EA8"/>
                </a:solidFill>
                <a:latin typeface="Arial"/>
                <a:ea typeface="Arial"/>
                <a:cs typeface="Arial"/>
                <a:sym typeface="Arial"/>
              </a:rPr>
              <a:t>choosing</a:t>
            </a:r>
            <a:r>
              <a:rPr lang="nl-NL" sz="3200" b="0" i="0" u="none" strike="noStrike" cap="none" dirty="0">
                <a:solidFill>
                  <a:srgbClr val="034EA8"/>
                </a:solidFill>
                <a:latin typeface="Arial"/>
                <a:ea typeface="Arial"/>
                <a:cs typeface="Arial"/>
                <a:sym typeface="Arial"/>
              </a:rPr>
              <a:t> </a:t>
            </a:r>
            <a:r>
              <a:rPr lang="nl-NL" sz="3200" b="0" i="0" u="none" strike="noStrike" cap="none" dirty="0" err="1">
                <a:solidFill>
                  <a:srgbClr val="034EA8"/>
                </a:solidFill>
                <a:latin typeface="Arial"/>
                <a:ea typeface="Arial"/>
                <a:cs typeface="Arial"/>
                <a:sym typeface="Arial"/>
              </a:rPr>
              <a:t>between</a:t>
            </a:r>
            <a:r>
              <a:rPr lang="nl-NL" sz="3200" b="0" i="0" u="none" strike="noStrike" cap="none" dirty="0">
                <a:solidFill>
                  <a:srgbClr val="034EA8"/>
                </a:solidFill>
                <a:latin typeface="Arial"/>
                <a:ea typeface="Arial"/>
                <a:cs typeface="Arial"/>
                <a:sym typeface="Arial"/>
              </a:rPr>
              <a:t> different ESS? </a:t>
            </a:r>
            <a:endParaRPr sz="3200" b="0" i="0" u="none" strike="noStrike" cap="none" dirty="0">
              <a:solidFill>
                <a:srgbClr val="034EA8"/>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0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4EA8"/>
              </a:buClr>
              <a:buSzPts val="6000"/>
              <a:buFont typeface="Arial"/>
              <a:buNone/>
            </a:pPr>
            <a:r>
              <a:rPr lang="en-GB" noProof="0" dirty="0"/>
              <a:t>Signing contracts</a:t>
            </a:r>
          </a:p>
        </p:txBody>
      </p:sp>
      <p:sp>
        <p:nvSpPr>
          <p:cNvPr id="1556" name="Google Shape;1556;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557" name="Google Shape;1557;p103"/>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34</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1562" name="Google Shape;1562;p104"/>
          <p:cNvGrpSpPr/>
          <p:nvPr/>
        </p:nvGrpSpPr>
        <p:grpSpPr>
          <a:xfrm>
            <a:off x="700419" y="2347355"/>
            <a:ext cx="10504719" cy="2153450"/>
            <a:chOff x="5440" y="1047561"/>
            <a:chExt cx="10504719" cy="2153450"/>
          </a:xfrm>
        </p:grpSpPr>
        <p:sp>
          <p:nvSpPr>
            <p:cNvPr id="1563" name="Google Shape;1563;p104"/>
            <p:cNvSpPr/>
            <p:nvPr/>
          </p:nvSpPr>
          <p:spPr>
            <a:xfrm>
              <a:off x="5440"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04"/>
            <p:cNvSpPr txBox="1"/>
            <p:nvPr/>
          </p:nvSpPr>
          <p:spPr>
            <a:xfrm>
              <a:off x="27553"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Arranging an Energy Team &amp; Project Leader</a:t>
              </a:r>
              <a:endParaRPr/>
            </a:p>
          </p:txBody>
        </p:sp>
        <p:sp>
          <p:nvSpPr>
            <p:cNvPr id="1565" name="Google Shape;1565;p104"/>
            <p:cNvSpPr/>
            <p:nvPr/>
          </p:nvSpPr>
          <p:spPr>
            <a:xfrm>
              <a:off x="645771"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04"/>
            <p:cNvSpPr/>
            <p:nvPr/>
          </p:nvSpPr>
          <p:spPr>
            <a:xfrm>
              <a:off x="264337"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04"/>
            <p:cNvSpPr txBox="1"/>
            <p:nvPr/>
          </p:nvSpPr>
          <p:spPr>
            <a:xfrm>
              <a:off x="276399"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A</a:t>
              </a:r>
              <a:endParaRPr/>
            </a:p>
          </p:txBody>
        </p:sp>
        <p:sp>
          <p:nvSpPr>
            <p:cNvPr id="1568" name="Google Shape;1568;p104"/>
            <p:cNvSpPr/>
            <p:nvPr/>
          </p:nvSpPr>
          <p:spPr>
            <a:xfrm>
              <a:off x="1540479"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04"/>
            <p:cNvSpPr txBox="1"/>
            <p:nvPr/>
          </p:nvSpPr>
          <p:spPr>
            <a:xfrm>
              <a:off x="1562592"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Assessment of potential energy savings and measures</a:t>
              </a:r>
              <a:endParaRPr/>
            </a:p>
          </p:txBody>
        </p:sp>
        <p:sp>
          <p:nvSpPr>
            <p:cNvPr id="1570" name="Google Shape;1570;p104"/>
            <p:cNvSpPr/>
            <p:nvPr/>
          </p:nvSpPr>
          <p:spPr>
            <a:xfrm>
              <a:off x="2171102"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04"/>
            <p:cNvSpPr/>
            <p:nvPr/>
          </p:nvSpPr>
          <p:spPr>
            <a:xfrm>
              <a:off x="1799376"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04"/>
            <p:cNvSpPr txBox="1"/>
            <p:nvPr/>
          </p:nvSpPr>
          <p:spPr>
            <a:xfrm>
              <a:off x="1811438"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B</a:t>
              </a:r>
              <a:endParaRPr/>
            </a:p>
          </p:txBody>
        </p:sp>
        <p:sp>
          <p:nvSpPr>
            <p:cNvPr id="1573" name="Google Shape;1573;p104"/>
            <p:cNvSpPr/>
            <p:nvPr/>
          </p:nvSpPr>
          <p:spPr>
            <a:xfrm>
              <a:off x="3075518"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04"/>
            <p:cNvSpPr txBox="1"/>
            <p:nvPr/>
          </p:nvSpPr>
          <p:spPr>
            <a:xfrm>
              <a:off x="3097631"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Creation of an energy action plan.</a:t>
              </a:r>
              <a:endParaRPr sz="1100" b="0" i="0" u="none" strike="noStrike" cap="none">
                <a:solidFill>
                  <a:srgbClr val="000000"/>
                </a:solidFill>
                <a:latin typeface="Arial"/>
                <a:ea typeface="Arial"/>
                <a:cs typeface="Arial"/>
                <a:sym typeface="Arial"/>
              </a:endParaRPr>
            </a:p>
          </p:txBody>
        </p:sp>
        <p:sp>
          <p:nvSpPr>
            <p:cNvPr id="1575" name="Google Shape;1575;p104"/>
            <p:cNvSpPr/>
            <p:nvPr/>
          </p:nvSpPr>
          <p:spPr>
            <a:xfrm>
              <a:off x="3715849"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04"/>
            <p:cNvSpPr/>
            <p:nvPr/>
          </p:nvSpPr>
          <p:spPr>
            <a:xfrm>
              <a:off x="3334415"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04"/>
            <p:cNvSpPr txBox="1"/>
            <p:nvPr/>
          </p:nvSpPr>
          <p:spPr>
            <a:xfrm>
              <a:off x="3346477"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C</a:t>
              </a:r>
              <a:endParaRPr sz="2300" b="0" i="0" u="none" strike="noStrike" cap="none">
                <a:solidFill>
                  <a:schemeClr val="lt1"/>
                </a:solidFill>
                <a:latin typeface="Arial"/>
                <a:ea typeface="Arial"/>
                <a:cs typeface="Arial"/>
                <a:sym typeface="Arial"/>
              </a:endParaRPr>
            </a:p>
          </p:txBody>
        </p:sp>
        <p:sp>
          <p:nvSpPr>
            <p:cNvPr id="1578" name="Google Shape;1578;p104"/>
            <p:cNvSpPr/>
            <p:nvPr/>
          </p:nvSpPr>
          <p:spPr>
            <a:xfrm>
              <a:off x="4610557"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04"/>
            <p:cNvSpPr txBox="1"/>
            <p:nvPr/>
          </p:nvSpPr>
          <p:spPr>
            <a:xfrm>
              <a:off x="4632670"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Commitment of essential SMEs</a:t>
              </a:r>
              <a:endParaRPr sz="1100" b="0" i="0" u="none" strike="noStrike" cap="none">
                <a:solidFill>
                  <a:srgbClr val="000000"/>
                </a:solidFill>
                <a:latin typeface="Arial"/>
                <a:ea typeface="Arial"/>
                <a:cs typeface="Arial"/>
                <a:sym typeface="Arial"/>
              </a:endParaRPr>
            </a:p>
          </p:txBody>
        </p:sp>
        <p:sp>
          <p:nvSpPr>
            <p:cNvPr id="1580" name="Google Shape;1580;p104"/>
            <p:cNvSpPr/>
            <p:nvPr/>
          </p:nvSpPr>
          <p:spPr>
            <a:xfrm>
              <a:off x="5241180"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04"/>
            <p:cNvSpPr/>
            <p:nvPr/>
          </p:nvSpPr>
          <p:spPr>
            <a:xfrm>
              <a:off x="4869454"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04"/>
            <p:cNvSpPr txBox="1"/>
            <p:nvPr/>
          </p:nvSpPr>
          <p:spPr>
            <a:xfrm>
              <a:off x="4881516"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D</a:t>
              </a:r>
              <a:endParaRPr sz="2300" b="0" i="0" u="none" strike="noStrike" cap="none">
                <a:solidFill>
                  <a:schemeClr val="lt1"/>
                </a:solidFill>
                <a:latin typeface="Arial"/>
                <a:ea typeface="Arial"/>
                <a:cs typeface="Arial"/>
                <a:sym typeface="Arial"/>
              </a:endParaRPr>
            </a:p>
          </p:txBody>
        </p:sp>
        <p:sp>
          <p:nvSpPr>
            <p:cNvPr id="1583" name="Google Shape;1583;p104"/>
            <p:cNvSpPr/>
            <p:nvPr/>
          </p:nvSpPr>
          <p:spPr>
            <a:xfrm>
              <a:off x="6145596"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04"/>
            <p:cNvSpPr txBox="1"/>
            <p:nvPr/>
          </p:nvSpPr>
          <p:spPr>
            <a:xfrm>
              <a:off x="6167709"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Finding a competent Energy Service Supplier </a:t>
              </a:r>
              <a:endParaRPr sz="1100" b="0" i="0" u="none" strike="noStrike" cap="none">
                <a:solidFill>
                  <a:srgbClr val="000000"/>
                </a:solidFill>
                <a:latin typeface="Arial"/>
                <a:ea typeface="Arial"/>
                <a:cs typeface="Arial"/>
                <a:sym typeface="Arial"/>
              </a:endParaRPr>
            </a:p>
          </p:txBody>
        </p:sp>
        <p:sp>
          <p:nvSpPr>
            <p:cNvPr id="1585" name="Google Shape;1585;p104"/>
            <p:cNvSpPr/>
            <p:nvPr/>
          </p:nvSpPr>
          <p:spPr>
            <a:xfrm>
              <a:off x="6785928"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04"/>
            <p:cNvSpPr/>
            <p:nvPr/>
          </p:nvSpPr>
          <p:spPr>
            <a:xfrm>
              <a:off x="6404493"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04"/>
            <p:cNvSpPr txBox="1"/>
            <p:nvPr/>
          </p:nvSpPr>
          <p:spPr>
            <a:xfrm>
              <a:off x="6416555"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E</a:t>
              </a:r>
              <a:endParaRPr sz="2300" b="0" i="0" u="none" strike="noStrike" cap="none">
                <a:solidFill>
                  <a:schemeClr val="lt1"/>
                </a:solidFill>
                <a:latin typeface="Arial"/>
                <a:ea typeface="Arial"/>
                <a:cs typeface="Arial"/>
                <a:sym typeface="Arial"/>
              </a:endParaRPr>
            </a:p>
          </p:txBody>
        </p:sp>
        <p:sp>
          <p:nvSpPr>
            <p:cNvPr id="1588" name="Google Shape;1588;p104"/>
            <p:cNvSpPr/>
            <p:nvPr/>
          </p:nvSpPr>
          <p:spPr>
            <a:xfrm>
              <a:off x="7680636"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04"/>
            <p:cNvSpPr txBox="1"/>
            <p:nvPr/>
          </p:nvSpPr>
          <p:spPr>
            <a:xfrm>
              <a:off x="7702749"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Signing contracts</a:t>
              </a:r>
              <a:endParaRPr/>
            </a:p>
          </p:txBody>
        </p:sp>
        <p:sp>
          <p:nvSpPr>
            <p:cNvPr id="1590" name="Google Shape;1590;p104"/>
            <p:cNvSpPr/>
            <p:nvPr/>
          </p:nvSpPr>
          <p:spPr>
            <a:xfrm>
              <a:off x="8311258"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4"/>
            <p:cNvSpPr/>
            <p:nvPr/>
          </p:nvSpPr>
          <p:spPr>
            <a:xfrm>
              <a:off x="7939532"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4"/>
            <p:cNvSpPr txBox="1"/>
            <p:nvPr/>
          </p:nvSpPr>
          <p:spPr>
            <a:xfrm>
              <a:off x="7951594"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F</a:t>
              </a:r>
              <a:endParaRPr/>
            </a:p>
          </p:txBody>
        </p:sp>
        <p:sp>
          <p:nvSpPr>
            <p:cNvPr id="1593" name="Google Shape;1593;p104"/>
            <p:cNvSpPr/>
            <p:nvPr/>
          </p:nvSpPr>
          <p:spPr>
            <a:xfrm>
              <a:off x="9215675"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4"/>
            <p:cNvSpPr txBox="1"/>
            <p:nvPr/>
          </p:nvSpPr>
          <p:spPr>
            <a:xfrm>
              <a:off x="9237788"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Realization, monitoring &amp; maintenance</a:t>
              </a:r>
              <a:endParaRPr/>
            </a:p>
          </p:txBody>
        </p:sp>
        <p:sp>
          <p:nvSpPr>
            <p:cNvPr id="1595" name="Google Shape;1595;p104"/>
            <p:cNvSpPr/>
            <p:nvPr/>
          </p:nvSpPr>
          <p:spPr>
            <a:xfrm>
              <a:off x="9474572"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4"/>
            <p:cNvSpPr txBox="1"/>
            <p:nvPr/>
          </p:nvSpPr>
          <p:spPr>
            <a:xfrm>
              <a:off x="9486634"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G</a:t>
              </a:r>
              <a:endParaRPr/>
            </a:p>
          </p:txBody>
        </p:sp>
      </p:grpSp>
      <p:sp>
        <p:nvSpPr>
          <p:cNvPr id="1597" name="Google Shape;1597;p104"/>
          <p:cNvSpPr txBox="1">
            <a:spLocks noGrp="1"/>
          </p:cNvSpPr>
          <p:nvPr>
            <p:ph type="title"/>
          </p:nvPr>
        </p:nvSpPr>
        <p:spPr>
          <a:xfrm>
            <a:off x="363500" y="1245958"/>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Generic overview of the process</a:t>
            </a:r>
          </a:p>
        </p:txBody>
      </p:sp>
      <p:sp>
        <p:nvSpPr>
          <p:cNvPr id="1598" name="Google Shape;1598;p10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599" name="Google Shape;1599;p104"/>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35</a:t>
            </a:fld>
            <a:endParaRPr sz="1200" b="0" i="0" u="none" strike="noStrike" cap="none">
              <a:solidFill>
                <a:srgbClr val="888888"/>
              </a:solidFill>
              <a:latin typeface="Arial"/>
              <a:ea typeface="Arial"/>
              <a:cs typeface="Arial"/>
              <a:sym typeface="Arial"/>
            </a:endParaRPr>
          </a:p>
        </p:txBody>
      </p:sp>
      <p:pic>
        <p:nvPicPr>
          <p:cNvPr id="1600" name="Google Shape;1600;p104" descr="Children outline"/>
          <p:cNvPicPr preferRelativeResize="0"/>
          <p:nvPr/>
        </p:nvPicPr>
        <p:blipFill rotWithShape="1">
          <a:blip r:embed="rId3">
            <a:alphaModFix/>
          </a:blip>
          <a:srcRect/>
          <a:stretch/>
        </p:blipFill>
        <p:spPr>
          <a:xfrm>
            <a:off x="1343758" y="2050930"/>
            <a:ext cx="914400" cy="914400"/>
          </a:xfrm>
          <a:prstGeom prst="rect">
            <a:avLst/>
          </a:prstGeom>
          <a:noFill/>
          <a:ln>
            <a:noFill/>
          </a:ln>
        </p:spPr>
      </p:pic>
      <p:pic>
        <p:nvPicPr>
          <p:cNvPr id="1601" name="Google Shape;1601;p104" descr="Tools outline"/>
          <p:cNvPicPr preferRelativeResize="0"/>
          <p:nvPr/>
        </p:nvPicPr>
        <p:blipFill rotWithShape="1">
          <a:blip r:embed="rId4">
            <a:alphaModFix/>
          </a:blip>
          <a:srcRect/>
          <a:stretch/>
        </p:blipFill>
        <p:spPr>
          <a:xfrm>
            <a:off x="10655954" y="2076665"/>
            <a:ext cx="914400" cy="914400"/>
          </a:xfrm>
          <a:prstGeom prst="rect">
            <a:avLst/>
          </a:prstGeom>
          <a:noFill/>
          <a:ln>
            <a:noFill/>
          </a:ln>
        </p:spPr>
      </p:pic>
      <p:pic>
        <p:nvPicPr>
          <p:cNvPr id="1602" name="Google Shape;1602;p104" descr="Playbook outline"/>
          <p:cNvPicPr preferRelativeResize="0"/>
          <p:nvPr/>
        </p:nvPicPr>
        <p:blipFill rotWithShape="1">
          <a:blip r:embed="rId5">
            <a:alphaModFix/>
          </a:blip>
          <a:srcRect/>
          <a:stretch/>
        </p:blipFill>
        <p:spPr>
          <a:xfrm>
            <a:off x="4302780" y="1965162"/>
            <a:ext cx="914400" cy="914400"/>
          </a:xfrm>
          <a:prstGeom prst="rect">
            <a:avLst/>
          </a:prstGeom>
          <a:noFill/>
          <a:ln>
            <a:noFill/>
          </a:ln>
        </p:spPr>
      </p:pic>
      <p:pic>
        <p:nvPicPr>
          <p:cNvPr id="1603" name="Google Shape;1603;p104" descr="Comment Like outline"/>
          <p:cNvPicPr preferRelativeResize="0"/>
          <p:nvPr/>
        </p:nvPicPr>
        <p:blipFill rotWithShape="1">
          <a:blip r:embed="rId6">
            <a:alphaModFix/>
          </a:blip>
          <a:srcRect/>
          <a:stretch/>
        </p:blipFill>
        <p:spPr>
          <a:xfrm>
            <a:off x="5951113" y="3812891"/>
            <a:ext cx="914400" cy="914400"/>
          </a:xfrm>
          <a:prstGeom prst="rect">
            <a:avLst/>
          </a:prstGeom>
          <a:noFill/>
          <a:ln>
            <a:noFill/>
          </a:ln>
        </p:spPr>
      </p:pic>
      <p:pic>
        <p:nvPicPr>
          <p:cNvPr id="1604" name="Google Shape;1604;p104" descr="Electrician female outline"/>
          <p:cNvPicPr preferRelativeResize="0"/>
          <p:nvPr/>
        </p:nvPicPr>
        <p:blipFill rotWithShape="1">
          <a:blip r:embed="rId7">
            <a:alphaModFix/>
          </a:blip>
          <a:srcRect/>
          <a:stretch/>
        </p:blipFill>
        <p:spPr>
          <a:xfrm>
            <a:off x="7426463" y="1965162"/>
            <a:ext cx="914400" cy="914400"/>
          </a:xfrm>
          <a:prstGeom prst="rect">
            <a:avLst/>
          </a:prstGeom>
          <a:noFill/>
          <a:ln>
            <a:noFill/>
          </a:ln>
        </p:spPr>
      </p:pic>
      <p:pic>
        <p:nvPicPr>
          <p:cNvPr id="1605" name="Google Shape;1605;p104" descr="Signature outline"/>
          <p:cNvPicPr preferRelativeResize="0"/>
          <p:nvPr/>
        </p:nvPicPr>
        <p:blipFill rotWithShape="1">
          <a:blip r:embed="rId8">
            <a:alphaModFix/>
          </a:blip>
          <a:srcRect/>
          <a:stretch/>
        </p:blipFill>
        <p:spPr>
          <a:xfrm>
            <a:off x="9045569" y="3874392"/>
            <a:ext cx="914400" cy="914400"/>
          </a:xfrm>
          <a:prstGeom prst="rect">
            <a:avLst/>
          </a:prstGeom>
          <a:noFill/>
          <a:ln>
            <a:noFill/>
          </a:ln>
        </p:spPr>
      </p:pic>
      <p:pic>
        <p:nvPicPr>
          <p:cNvPr id="1606" name="Google Shape;1606;p104" descr="Downward trend graph outline"/>
          <p:cNvPicPr preferRelativeResize="0"/>
          <p:nvPr/>
        </p:nvPicPr>
        <p:blipFill rotWithShape="1">
          <a:blip r:embed="rId9">
            <a:alphaModFix/>
          </a:blip>
          <a:srcRect/>
          <a:stretch/>
        </p:blipFill>
        <p:spPr>
          <a:xfrm>
            <a:off x="2856657" y="3869655"/>
            <a:ext cx="914400" cy="914400"/>
          </a:xfrm>
          <a:prstGeom prst="rect">
            <a:avLst/>
          </a:prstGeom>
          <a:noFill/>
          <a:ln>
            <a:noFill/>
          </a:ln>
        </p:spPr>
      </p:pic>
      <p:sp>
        <p:nvSpPr>
          <p:cNvPr id="48" name="Google Shape;1014;p62">
            <a:extLst>
              <a:ext uri="{FF2B5EF4-FFF2-40B4-BE49-F238E27FC236}">
                <a16:creationId xmlns:a16="http://schemas.microsoft.com/office/drawing/2014/main" id="{64F419BA-56B9-4771-AB59-0D3B83224D47}"/>
              </a:ext>
            </a:extLst>
          </p:cNvPr>
          <p:cNvSpPr/>
          <p:nvPr/>
        </p:nvSpPr>
        <p:spPr>
          <a:xfrm>
            <a:off x="8332579" y="1892794"/>
            <a:ext cx="1375800" cy="2782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05"/>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Procurement contracts</a:t>
            </a:r>
          </a:p>
        </p:txBody>
      </p:sp>
      <p:sp>
        <p:nvSpPr>
          <p:cNvPr id="1614" name="Google Shape;1614;p105"/>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SzPts val="1800"/>
              <a:buNone/>
            </a:pPr>
            <a:r>
              <a:rPr lang="en-GB" noProof="0" dirty="0"/>
              <a:t>When a choice is made for a specific ESS, a procurement contract has to be made. </a:t>
            </a:r>
          </a:p>
          <a:p>
            <a:pPr marL="457200" lvl="0" indent="-228600" algn="l" rtl="0">
              <a:lnSpc>
                <a:spcPct val="100000"/>
              </a:lnSpc>
              <a:spcBef>
                <a:spcPts val="1000"/>
              </a:spcBef>
              <a:spcAft>
                <a:spcPts val="0"/>
              </a:spcAft>
              <a:buSzPts val="1800"/>
              <a:buNone/>
            </a:pPr>
            <a:r>
              <a:rPr lang="en-GB" noProof="0" dirty="0"/>
              <a:t>In practice, there are two possibilities: </a:t>
            </a:r>
          </a:p>
          <a:p>
            <a:pPr marL="457200" lvl="0" indent="-457200" algn="l" rtl="0">
              <a:lnSpc>
                <a:spcPct val="100000"/>
              </a:lnSpc>
              <a:spcBef>
                <a:spcPts val="1000"/>
              </a:spcBef>
              <a:spcAft>
                <a:spcPts val="0"/>
              </a:spcAft>
              <a:buSzPts val="1800"/>
              <a:buFont typeface="Arial" panose="020B0604020202020204" pitchFamily="34" charset="0"/>
              <a:buChar char="•"/>
            </a:pPr>
            <a:r>
              <a:rPr lang="en-GB" noProof="0" dirty="0"/>
              <a:t>A contract between the Trusted Partner and the ESS</a:t>
            </a:r>
          </a:p>
          <a:p>
            <a:pPr marL="457200" lvl="0" indent="-457200" algn="l" rtl="0">
              <a:lnSpc>
                <a:spcPct val="100000"/>
              </a:lnSpc>
              <a:spcBef>
                <a:spcPts val="1000"/>
              </a:spcBef>
              <a:spcAft>
                <a:spcPts val="0"/>
              </a:spcAft>
              <a:buSzPts val="1800"/>
              <a:buFont typeface="Arial" panose="020B0604020202020204" pitchFamily="34" charset="0"/>
              <a:buChar char="•"/>
            </a:pPr>
            <a:r>
              <a:rPr lang="en-GB" noProof="0" dirty="0"/>
              <a:t>A contract between the individual companies and the ESS</a:t>
            </a:r>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90000"/>
              </a:lnSpc>
              <a:spcBef>
                <a:spcPts val="1000"/>
              </a:spcBef>
              <a:spcAft>
                <a:spcPts val="0"/>
              </a:spcAft>
              <a:buSzPts val="1800"/>
              <a:buNone/>
            </a:pPr>
            <a:endParaRPr lang="en-GB" noProof="0" dirty="0"/>
          </a:p>
        </p:txBody>
      </p:sp>
      <p:sp>
        <p:nvSpPr>
          <p:cNvPr id="1615" name="Google Shape;1615;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616" name="Google Shape;1616;p105"/>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36</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106"/>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Composing a contract – example materials</a:t>
            </a:r>
          </a:p>
        </p:txBody>
      </p:sp>
      <p:sp>
        <p:nvSpPr>
          <p:cNvPr id="1623" name="Google Shape;1623;p106"/>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1800"/>
              <a:buNone/>
            </a:pPr>
            <a:r>
              <a:rPr lang="en-GB" noProof="0" dirty="0"/>
              <a:t>The first step is to see if there are any example contracts available in your country. If so, this is a good start for composing the final contract. </a:t>
            </a:r>
          </a:p>
          <a:p>
            <a:pPr marL="457200" lvl="0" indent="-228600" algn="l" rtl="0">
              <a:lnSpc>
                <a:spcPct val="90000"/>
              </a:lnSpc>
              <a:spcBef>
                <a:spcPts val="1000"/>
              </a:spcBef>
              <a:spcAft>
                <a:spcPts val="0"/>
              </a:spcAft>
              <a:buSzPts val="1800"/>
              <a:buNone/>
            </a:pPr>
            <a:endParaRPr lang="en-GB" noProof="0" dirty="0"/>
          </a:p>
          <a:p>
            <a:pPr marL="457200" lvl="0" indent="-228600" algn="l" rtl="0">
              <a:lnSpc>
                <a:spcPct val="90000"/>
              </a:lnSpc>
              <a:spcBef>
                <a:spcPts val="1000"/>
              </a:spcBef>
              <a:spcAft>
                <a:spcPts val="0"/>
              </a:spcAft>
              <a:buSzPts val="1800"/>
              <a:buNone/>
            </a:pPr>
            <a:endParaRPr lang="en-GB" noProof="0" dirty="0"/>
          </a:p>
          <a:p>
            <a:pPr marL="457200" lvl="0" indent="-228600" algn="l" rtl="0">
              <a:lnSpc>
                <a:spcPct val="90000"/>
              </a:lnSpc>
              <a:spcBef>
                <a:spcPts val="1000"/>
              </a:spcBef>
              <a:spcAft>
                <a:spcPts val="0"/>
              </a:spcAft>
              <a:buSzPts val="1800"/>
              <a:buNone/>
            </a:pPr>
            <a:r>
              <a:rPr lang="en-GB" noProof="0" dirty="0"/>
              <a:t>If no such material is available, it would be good to get assistance from someone with a legal background. </a:t>
            </a:r>
          </a:p>
        </p:txBody>
      </p:sp>
      <p:sp>
        <p:nvSpPr>
          <p:cNvPr id="1624" name="Google Shape;1624;p106"/>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37</a:t>
            </a:fld>
            <a:endParaRPr/>
          </a:p>
        </p:txBody>
      </p:sp>
      <p:sp>
        <p:nvSpPr>
          <p:cNvPr id="1625" name="Google Shape;1625;p106"/>
          <p:cNvSpPr txBox="1"/>
          <p:nvPr/>
        </p:nvSpPr>
        <p:spPr>
          <a:xfrm>
            <a:off x="2975428" y="3454812"/>
            <a:ext cx="8378372" cy="578890"/>
          </a:xfrm>
          <a:prstGeom prst="rect">
            <a:avLst/>
          </a:prstGeom>
          <a:solidFill>
            <a:srgbClr val="FFF20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34EA8"/>
              </a:buClr>
              <a:buSzPts val="3200"/>
              <a:buFont typeface="Arial"/>
              <a:buNone/>
            </a:pPr>
            <a:r>
              <a:rPr lang="nl-NL" sz="2400" b="1" i="0" u="none" strike="noStrike" cap="none">
                <a:solidFill>
                  <a:srgbClr val="034EA8"/>
                </a:solidFill>
                <a:latin typeface="Arial"/>
                <a:ea typeface="Arial"/>
                <a:cs typeface="Arial"/>
                <a:sym typeface="Arial"/>
              </a:rPr>
              <a:t>Where can you find these examples?</a:t>
            </a:r>
            <a:endParaRPr sz="2400" b="0" i="0" u="none" strike="noStrike" cap="none">
              <a:solidFill>
                <a:srgbClr val="034EA8"/>
              </a:solidFill>
              <a:latin typeface="Arial"/>
              <a:ea typeface="Arial"/>
              <a:cs typeface="Arial"/>
              <a:sym typeface="Arial"/>
            </a:endParaRPr>
          </a:p>
        </p:txBody>
      </p:sp>
      <p:sp>
        <p:nvSpPr>
          <p:cNvPr id="1626" name="Google Shape;1626;p106"/>
          <p:cNvSpPr txBox="1"/>
          <p:nvPr/>
        </p:nvSpPr>
        <p:spPr>
          <a:xfrm>
            <a:off x="2975428" y="5402678"/>
            <a:ext cx="8378372" cy="578890"/>
          </a:xfrm>
          <a:prstGeom prst="rect">
            <a:avLst/>
          </a:prstGeom>
          <a:solidFill>
            <a:srgbClr val="FFF200"/>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34EA8"/>
              </a:buClr>
              <a:buSzPts val="3200"/>
              <a:buFont typeface="Arial"/>
              <a:buNone/>
            </a:pPr>
            <a:r>
              <a:rPr lang="nl-NL" sz="2400" b="1" i="0" u="none" strike="noStrike" cap="none">
                <a:solidFill>
                  <a:srgbClr val="034EA8"/>
                </a:solidFill>
                <a:latin typeface="Arial"/>
                <a:ea typeface="Arial"/>
                <a:cs typeface="Arial"/>
                <a:sym typeface="Arial"/>
              </a:rPr>
              <a:t>How do you get legal assistance?</a:t>
            </a:r>
            <a:endParaRPr sz="2400" b="0" i="0" u="none" strike="noStrike" cap="none">
              <a:solidFill>
                <a:srgbClr val="034EA8"/>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07"/>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Procurement – contract checklist </a:t>
            </a:r>
          </a:p>
        </p:txBody>
      </p:sp>
      <p:sp>
        <p:nvSpPr>
          <p:cNvPr id="1633" name="Google Shape;1633;p107"/>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100000"/>
              </a:lnSpc>
              <a:spcBef>
                <a:spcPts val="1000"/>
              </a:spcBef>
              <a:spcAft>
                <a:spcPts val="0"/>
              </a:spcAft>
              <a:buSzPts val="1800"/>
              <a:buNone/>
            </a:pPr>
            <a:r>
              <a:rPr lang="en-GB" noProof="0" dirty="0"/>
              <a:t>The procurement contract should contain information on the following:</a:t>
            </a:r>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100000"/>
              </a:lnSpc>
              <a:spcBef>
                <a:spcPts val="1000"/>
              </a:spcBef>
              <a:spcAft>
                <a:spcPts val="0"/>
              </a:spcAft>
              <a:buSzPts val="1800"/>
              <a:buNone/>
            </a:pPr>
            <a:endParaRPr lang="en-GB" noProof="0" dirty="0"/>
          </a:p>
          <a:p>
            <a:pPr marL="457200" lvl="0" indent="-228600" algn="l" rtl="0">
              <a:lnSpc>
                <a:spcPct val="100000"/>
              </a:lnSpc>
              <a:spcBef>
                <a:spcPts val="1000"/>
              </a:spcBef>
              <a:spcAft>
                <a:spcPts val="0"/>
              </a:spcAft>
              <a:buSzPts val="1800"/>
              <a:buNone/>
            </a:pPr>
            <a:r>
              <a:rPr lang="en-GB" noProof="0" dirty="0"/>
              <a:t>...and should be checked by a lawyer before finalizing.</a:t>
            </a:r>
          </a:p>
          <a:p>
            <a:pPr marL="457200" lvl="0" indent="-228600" algn="l" rtl="0">
              <a:lnSpc>
                <a:spcPct val="100000"/>
              </a:lnSpc>
              <a:spcBef>
                <a:spcPts val="1000"/>
              </a:spcBef>
              <a:spcAft>
                <a:spcPts val="0"/>
              </a:spcAft>
              <a:buSzPts val="1800"/>
              <a:buNone/>
            </a:pPr>
            <a:endParaRPr lang="en-GB" noProof="0" dirty="0"/>
          </a:p>
        </p:txBody>
      </p:sp>
      <p:sp>
        <p:nvSpPr>
          <p:cNvPr id="1634" name="Google Shape;1634;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635" name="Google Shape;1635;p107"/>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38</a:t>
            </a:fld>
            <a:endParaRPr sz="1200" b="0" i="0" u="none" strike="noStrike" cap="none">
              <a:solidFill>
                <a:srgbClr val="888888"/>
              </a:solidFill>
              <a:latin typeface="Arial"/>
              <a:ea typeface="Arial"/>
              <a:cs typeface="Arial"/>
              <a:sym typeface="Arial"/>
            </a:endParaRPr>
          </a:p>
        </p:txBody>
      </p:sp>
      <p:graphicFrame>
        <p:nvGraphicFramePr>
          <p:cNvPr id="1636" name="Google Shape;1636;p107"/>
          <p:cNvGraphicFramePr/>
          <p:nvPr>
            <p:extLst>
              <p:ext uri="{D42A27DB-BD31-4B8C-83A1-F6EECF244321}">
                <p14:modId xmlns:p14="http://schemas.microsoft.com/office/powerpoint/2010/main" val="1588127328"/>
              </p:ext>
            </p:extLst>
          </p:nvPr>
        </p:nvGraphicFramePr>
        <p:xfrm>
          <a:off x="1037750" y="2963910"/>
          <a:ext cx="8944450" cy="2394670"/>
        </p:xfrm>
        <a:graphic>
          <a:graphicData uri="http://schemas.openxmlformats.org/drawingml/2006/table">
            <a:tbl>
              <a:tblPr>
                <a:noFill/>
                <a:tableStyleId>{2CAF9FE2-1EE0-4730-A8FB-7C8430C7B695}</a:tableStyleId>
              </a:tblPr>
              <a:tblGrid>
                <a:gridCol w="4472225">
                  <a:extLst>
                    <a:ext uri="{9D8B030D-6E8A-4147-A177-3AD203B41FA5}">
                      <a16:colId xmlns:a16="http://schemas.microsoft.com/office/drawing/2014/main" val="20000"/>
                    </a:ext>
                  </a:extLst>
                </a:gridCol>
                <a:gridCol w="4472225">
                  <a:extLst>
                    <a:ext uri="{9D8B030D-6E8A-4147-A177-3AD203B41FA5}">
                      <a16:colId xmlns:a16="http://schemas.microsoft.com/office/drawing/2014/main" val="20001"/>
                    </a:ext>
                  </a:extLst>
                </a:gridCol>
              </a:tblGrid>
              <a:tr h="2394670">
                <a:tc>
                  <a:txBody>
                    <a:bodyPr/>
                    <a:lstStyle/>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a:t>Services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a:t>Prices/</a:t>
                      </a:r>
                      <a:r>
                        <a:rPr lang="nl-NL" sz="2400" i="1" u="none" strike="noStrike" cap="none" dirty="0" err="1"/>
                        <a:t>tariffs</a:t>
                      </a:r>
                      <a:endParaRPr sz="2400" i="1" u="none" strike="noStrike" cap="none"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err="1"/>
                        <a:t>Other</a:t>
                      </a:r>
                      <a:r>
                        <a:rPr lang="nl-NL" sz="2400" i="1" u="none" strike="noStrike" cap="none" dirty="0"/>
                        <a:t> </a:t>
                      </a:r>
                      <a:r>
                        <a:rPr lang="nl-NL" sz="2400" i="1" u="none" strike="noStrike" cap="none" dirty="0" err="1"/>
                        <a:t>contitions</a:t>
                      </a:r>
                      <a:r>
                        <a:rPr lang="nl-NL" sz="2400" i="1" u="none" strike="noStrike" cap="none" dirty="0"/>
                        <a:t>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err="1"/>
                        <a:t>Deliveries</a:t>
                      </a:r>
                      <a:r>
                        <a:rPr lang="nl-NL" sz="2400" i="1" u="none" strike="noStrike" cap="none" dirty="0"/>
                        <a:t>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a:t>Planning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err="1"/>
                        <a:t>Warranties</a:t>
                      </a:r>
                      <a:r>
                        <a:rPr lang="nl-NL" sz="2400" i="1" u="none" strike="noStrike" cap="none" dirty="0"/>
                        <a:t> </a:t>
                      </a:r>
                      <a:endParaRPr sz="1200" dirty="0"/>
                    </a:p>
                  </a:txBody>
                  <a:tcPr marL="91450" marR="91450" marT="45725" marB="45725"/>
                </a:tc>
                <a:tc>
                  <a:txBody>
                    <a:bodyPr/>
                    <a:lstStyle/>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err="1"/>
                        <a:t>Invoices</a:t>
                      </a:r>
                      <a:r>
                        <a:rPr lang="nl-NL" sz="2400" i="1" u="none" strike="noStrike" cap="none" dirty="0"/>
                        <a:t>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err="1"/>
                        <a:t>Insurances</a:t>
                      </a:r>
                      <a:r>
                        <a:rPr lang="nl-NL" sz="2400" i="1" u="none" strike="noStrike" cap="none" dirty="0"/>
                        <a:t>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b="0" i="1" u="none" strike="noStrike" cap="none" dirty="0" err="1">
                          <a:solidFill>
                            <a:srgbClr val="000000"/>
                          </a:solidFill>
                          <a:latin typeface="Roboto"/>
                          <a:ea typeface="Roboto"/>
                          <a:cs typeface="Roboto"/>
                          <a:sym typeface="Roboto"/>
                        </a:rPr>
                        <a:t>Confidentiality</a:t>
                      </a:r>
                      <a:endParaRPr sz="2400" b="0" i="1" u="none" strike="noStrike" cap="none" dirty="0">
                        <a:solidFill>
                          <a:srgbClr val="000000"/>
                        </a:solidFill>
                        <a:latin typeface="Roboto"/>
                        <a:ea typeface="Roboto"/>
                        <a:cs typeface="Roboto"/>
                        <a:sym typeface="Roboto"/>
                      </a:endParaRPr>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a:solidFill>
                            <a:srgbClr val="000000"/>
                          </a:solidFill>
                          <a:latin typeface="Roboto"/>
                          <a:ea typeface="Roboto"/>
                          <a:cs typeface="Roboto"/>
                          <a:sym typeface="Roboto"/>
                        </a:rPr>
                        <a:t>Project </a:t>
                      </a:r>
                      <a:r>
                        <a:rPr lang="nl-NL" sz="2400" i="1" u="none" strike="noStrike" cap="none" dirty="0" err="1">
                          <a:solidFill>
                            <a:srgbClr val="000000"/>
                          </a:solidFill>
                          <a:latin typeface="Roboto"/>
                          <a:ea typeface="Roboto"/>
                          <a:cs typeface="Roboto"/>
                          <a:sym typeface="Roboto"/>
                        </a:rPr>
                        <a:t>organisation</a:t>
                      </a:r>
                      <a:r>
                        <a:rPr lang="nl-NL" sz="2400" i="1" u="none" strike="noStrike" cap="none" dirty="0">
                          <a:solidFill>
                            <a:srgbClr val="000000"/>
                          </a:solidFill>
                          <a:latin typeface="Roboto"/>
                          <a:ea typeface="Roboto"/>
                          <a:cs typeface="Roboto"/>
                          <a:sym typeface="Roboto"/>
                        </a:rPr>
                        <a:t> </a:t>
                      </a:r>
                      <a:endParaRPr sz="1200" dirty="0"/>
                    </a:p>
                    <a:p>
                      <a:pPr marL="457200" marR="0" lvl="0" indent="-457200" algn="l" rtl="0">
                        <a:lnSpc>
                          <a:spcPct val="100000"/>
                        </a:lnSpc>
                        <a:spcBef>
                          <a:spcPts val="0"/>
                        </a:spcBef>
                        <a:spcAft>
                          <a:spcPts val="0"/>
                        </a:spcAft>
                        <a:buClr>
                          <a:srgbClr val="000000"/>
                        </a:buClr>
                        <a:buSzPts val="2800"/>
                        <a:buFont typeface="Arial"/>
                        <a:buChar char="•"/>
                      </a:pPr>
                      <a:r>
                        <a:rPr lang="nl-NL" sz="2400" i="1" u="none" strike="noStrike" cap="none" dirty="0">
                          <a:solidFill>
                            <a:srgbClr val="000000"/>
                          </a:solidFill>
                          <a:latin typeface="Roboto"/>
                          <a:ea typeface="Roboto"/>
                          <a:cs typeface="Roboto"/>
                          <a:sym typeface="Roboto"/>
                        </a:rPr>
                        <a:t>End of </a:t>
                      </a:r>
                      <a:r>
                        <a:rPr lang="nl-NL" sz="2400" i="1" u="none" strike="noStrike" cap="none" dirty="0" err="1">
                          <a:solidFill>
                            <a:srgbClr val="000000"/>
                          </a:solidFill>
                          <a:latin typeface="Roboto"/>
                          <a:ea typeface="Roboto"/>
                          <a:cs typeface="Roboto"/>
                          <a:sym typeface="Roboto"/>
                        </a:rPr>
                        <a:t>the</a:t>
                      </a:r>
                      <a:r>
                        <a:rPr lang="nl-NL" sz="2400" i="1" u="none" strike="noStrike" cap="none" dirty="0">
                          <a:solidFill>
                            <a:srgbClr val="000000"/>
                          </a:solidFill>
                          <a:latin typeface="Roboto"/>
                          <a:ea typeface="Roboto"/>
                          <a:cs typeface="Roboto"/>
                          <a:sym typeface="Roboto"/>
                        </a:rPr>
                        <a:t> agreement</a:t>
                      </a:r>
                      <a:endParaRPr sz="2400" i="1" u="none" strike="noStrike" cap="none" dirty="0"/>
                    </a:p>
                    <a:p>
                      <a:pPr marL="0" marR="0" lvl="0" indent="0" algn="l" rtl="0">
                        <a:lnSpc>
                          <a:spcPct val="100000"/>
                        </a:lnSpc>
                        <a:spcBef>
                          <a:spcPts val="0"/>
                        </a:spcBef>
                        <a:spcAft>
                          <a:spcPts val="0"/>
                        </a:spcAft>
                        <a:buNone/>
                      </a:pPr>
                      <a:endParaRPr sz="2400" i="1" u="none" strike="noStrike" cap="none"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1654" name="Google Shape;1654;p10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4EA8"/>
              </a:buClr>
              <a:buSzPts val="6000"/>
              <a:buFont typeface="Arial"/>
              <a:buNone/>
            </a:pPr>
            <a:r>
              <a:rPr lang="en-GB" noProof="0" dirty="0">
                <a:latin typeface="Arial"/>
                <a:ea typeface="Arial"/>
                <a:cs typeface="Arial"/>
                <a:sym typeface="Arial"/>
              </a:rPr>
              <a:t>Realization, monitoring &amp; maintenance</a:t>
            </a:r>
            <a:endParaRPr lang="en-GB" noProof="0" dirty="0"/>
          </a:p>
        </p:txBody>
      </p:sp>
      <p:sp>
        <p:nvSpPr>
          <p:cNvPr id="1655" name="Google Shape;1655;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656" name="Google Shape;1656;p109"/>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39</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344" name="Google Shape;344;p24"/>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a:t>
            </a:fld>
            <a:endParaRPr sz="1200" b="0" i="0" u="none" strike="noStrike" cap="none">
              <a:solidFill>
                <a:srgbClr val="888888"/>
              </a:solidFill>
              <a:latin typeface="Arial"/>
              <a:ea typeface="Arial"/>
              <a:cs typeface="Arial"/>
              <a:sym typeface="Arial"/>
            </a:endParaRPr>
          </a:p>
        </p:txBody>
      </p:sp>
      <p:pic>
        <p:nvPicPr>
          <p:cNvPr id="345" name="Google Shape;345;p24" descr="Möte med hel fyllning"/>
          <p:cNvPicPr preferRelativeResize="0">
            <a:picLocks noGrp="1"/>
          </p:cNvPicPr>
          <p:nvPr>
            <p:ph type="body" idx="1"/>
          </p:nvPr>
        </p:nvPicPr>
        <p:blipFill rotWithShape="1">
          <a:blip r:embed="rId3">
            <a:alphaModFix/>
          </a:blip>
          <a:srcRect/>
          <a:stretch/>
        </p:blipFill>
        <p:spPr>
          <a:xfrm>
            <a:off x="3708083" y="1745673"/>
            <a:ext cx="4738253" cy="4738253"/>
          </a:xfrm>
          <a:prstGeom prst="rect">
            <a:avLst/>
          </a:prstGeom>
          <a:noFill/>
          <a:ln>
            <a:noFill/>
          </a:ln>
        </p:spPr>
      </p:pic>
      <p:sp>
        <p:nvSpPr>
          <p:cNvPr id="346" name="Google Shape;346;p24"/>
          <p:cNvSpPr txBox="1">
            <a:spLocks noGrp="1"/>
          </p:cNvSpPr>
          <p:nvPr>
            <p:ph type="title"/>
          </p:nvPr>
        </p:nvSpPr>
        <p:spPr>
          <a:xfrm>
            <a:off x="1223499" y="840192"/>
            <a:ext cx="10193484"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Who are we?</a:t>
            </a:r>
          </a:p>
        </p:txBody>
      </p:sp>
      <p:grpSp>
        <p:nvGrpSpPr>
          <p:cNvPr id="347" name="Google Shape;347;p24"/>
          <p:cNvGrpSpPr/>
          <p:nvPr/>
        </p:nvGrpSpPr>
        <p:grpSpPr>
          <a:xfrm>
            <a:off x="135517" y="136525"/>
            <a:ext cx="761950" cy="761950"/>
            <a:chOff x="135517" y="136525"/>
            <a:chExt cx="761950" cy="761950"/>
          </a:xfrm>
        </p:grpSpPr>
        <p:sp>
          <p:nvSpPr>
            <p:cNvPr id="348" name="Google Shape;348;p24"/>
            <p:cNvSpPr/>
            <p:nvPr/>
          </p:nvSpPr>
          <p:spPr>
            <a:xfrm>
              <a:off x="135517" y="136525"/>
              <a:ext cx="761950" cy="761950"/>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9" name="Google Shape;349;p24"/>
            <p:cNvSpPr/>
            <p:nvPr/>
          </p:nvSpPr>
          <p:spPr>
            <a:xfrm>
              <a:off x="313267" y="372533"/>
              <a:ext cx="448733" cy="270934"/>
            </a:xfrm>
            <a:prstGeom prst="wedgeEllipseCallout">
              <a:avLst>
                <a:gd name="adj1" fmla="val -20833"/>
                <a:gd name="adj2" fmla="val 62500"/>
              </a:avLst>
            </a:prstGeom>
            <a:solidFill>
              <a:schemeClr val="accent1"/>
            </a:solidFill>
            <a:ln w="25400" cap="flat" cmpd="sng">
              <a:solidFill>
                <a:srgbClr val="023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350" name="Google Shape;350;p24"/>
          <p:cNvSpPr/>
          <p:nvPr/>
        </p:nvSpPr>
        <p:spPr>
          <a:xfrm>
            <a:off x="1223499" y="1745673"/>
            <a:ext cx="1782937" cy="1856509"/>
          </a:xfrm>
          <a:prstGeom prst="rect">
            <a:avLst/>
          </a:prstGeom>
          <a:solidFill>
            <a:schemeClr val="lt1"/>
          </a:solidFill>
          <a:ln w="25400" cap="flat" cmpd="sng">
            <a:solidFill>
              <a:srgbClr val="023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l-NL" sz="1400" b="0" i="0" u="none" strike="noStrike" cap="none">
                <a:solidFill>
                  <a:schemeClr val="dk1"/>
                </a:solidFill>
                <a:latin typeface="Arial"/>
                <a:ea typeface="Arial"/>
                <a:cs typeface="Arial"/>
                <a:sym typeface="Arial"/>
              </a:rPr>
              <a:t>Insert your own picture and contact info</a:t>
            </a:r>
            <a:endParaRPr/>
          </a:p>
        </p:txBody>
      </p:sp>
    </p:spTree>
    <p:extLst>
      <p:ext uri="{BB962C8B-B14F-4D97-AF65-F5344CB8AC3E}">
        <p14:creationId xmlns:p14="http://schemas.microsoft.com/office/powerpoint/2010/main" val="3357608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grpSp>
        <p:nvGrpSpPr>
          <p:cNvPr id="1661" name="Google Shape;1661;p110"/>
          <p:cNvGrpSpPr/>
          <p:nvPr/>
        </p:nvGrpSpPr>
        <p:grpSpPr>
          <a:xfrm>
            <a:off x="700419" y="2347355"/>
            <a:ext cx="10504719" cy="2153450"/>
            <a:chOff x="5440" y="1047561"/>
            <a:chExt cx="10504719" cy="2153450"/>
          </a:xfrm>
        </p:grpSpPr>
        <p:sp>
          <p:nvSpPr>
            <p:cNvPr id="1662" name="Google Shape;1662;p110"/>
            <p:cNvSpPr/>
            <p:nvPr/>
          </p:nvSpPr>
          <p:spPr>
            <a:xfrm>
              <a:off x="5440"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10"/>
            <p:cNvSpPr txBox="1"/>
            <p:nvPr/>
          </p:nvSpPr>
          <p:spPr>
            <a:xfrm>
              <a:off x="27553"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dirty="0" err="1">
                  <a:solidFill>
                    <a:srgbClr val="000000"/>
                  </a:solidFill>
                  <a:latin typeface="Arial"/>
                  <a:ea typeface="Arial"/>
                  <a:cs typeface="Arial"/>
                  <a:sym typeface="Arial"/>
                </a:rPr>
                <a:t>Arranging</a:t>
              </a:r>
              <a:r>
                <a:rPr lang="nl-NL" sz="1100" b="0" i="0" u="none" strike="noStrike" cap="none" dirty="0">
                  <a:solidFill>
                    <a:srgbClr val="000000"/>
                  </a:solidFill>
                  <a:latin typeface="Arial"/>
                  <a:ea typeface="Arial"/>
                  <a:cs typeface="Arial"/>
                  <a:sym typeface="Arial"/>
                </a:rPr>
                <a:t> </a:t>
              </a:r>
              <a:r>
                <a:rPr lang="nl-NL" sz="1100" b="0" i="0" u="none" strike="noStrike" cap="none" dirty="0" err="1">
                  <a:solidFill>
                    <a:srgbClr val="000000"/>
                  </a:solidFill>
                  <a:latin typeface="Arial"/>
                  <a:ea typeface="Arial"/>
                  <a:cs typeface="Arial"/>
                  <a:sym typeface="Arial"/>
                </a:rPr>
                <a:t>an</a:t>
              </a:r>
              <a:r>
                <a:rPr lang="nl-NL" sz="1100" b="0" i="0" u="none" strike="noStrike" cap="none">
                  <a:solidFill>
                    <a:srgbClr val="000000"/>
                  </a:solidFill>
                  <a:latin typeface="Arial"/>
                  <a:ea typeface="Arial"/>
                  <a:cs typeface="Arial"/>
                  <a:sym typeface="Arial"/>
                </a:rPr>
                <a:t> Energy Team &amp; Project Leader</a:t>
              </a:r>
              <a:endParaRPr/>
            </a:p>
          </p:txBody>
        </p:sp>
        <p:sp>
          <p:nvSpPr>
            <p:cNvPr id="1664" name="Google Shape;1664;p110"/>
            <p:cNvSpPr/>
            <p:nvPr/>
          </p:nvSpPr>
          <p:spPr>
            <a:xfrm>
              <a:off x="645771"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10"/>
            <p:cNvSpPr/>
            <p:nvPr/>
          </p:nvSpPr>
          <p:spPr>
            <a:xfrm>
              <a:off x="264337"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10"/>
            <p:cNvSpPr txBox="1"/>
            <p:nvPr/>
          </p:nvSpPr>
          <p:spPr>
            <a:xfrm>
              <a:off x="276399"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A</a:t>
              </a:r>
              <a:endParaRPr/>
            </a:p>
          </p:txBody>
        </p:sp>
        <p:sp>
          <p:nvSpPr>
            <p:cNvPr id="1667" name="Google Shape;1667;p110"/>
            <p:cNvSpPr/>
            <p:nvPr/>
          </p:nvSpPr>
          <p:spPr>
            <a:xfrm>
              <a:off x="1540479"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10"/>
            <p:cNvSpPr txBox="1"/>
            <p:nvPr/>
          </p:nvSpPr>
          <p:spPr>
            <a:xfrm>
              <a:off x="1562592"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Assessment of potential energy savings and measures</a:t>
              </a:r>
              <a:endParaRPr/>
            </a:p>
          </p:txBody>
        </p:sp>
        <p:sp>
          <p:nvSpPr>
            <p:cNvPr id="1669" name="Google Shape;1669;p110"/>
            <p:cNvSpPr/>
            <p:nvPr/>
          </p:nvSpPr>
          <p:spPr>
            <a:xfrm>
              <a:off x="2171102"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10"/>
            <p:cNvSpPr/>
            <p:nvPr/>
          </p:nvSpPr>
          <p:spPr>
            <a:xfrm>
              <a:off x="1799376"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10"/>
            <p:cNvSpPr txBox="1"/>
            <p:nvPr/>
          </p:nvSpPr>
          <p:spPr>
            <a:xfrm>
              <a:off x="1811438"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B</a:t>
              </a:r>
              <a:endParaRPr/>
            </a:p>
          </p:txBody>
        </p:sp>
        <p:sp>
          <p:nvSpPr>
            <p:cNvPr id="1672" name="Google Shape;1672;p110"/>
            <p:cNvSpPr/>
            <p:nvPr/>
          </p:nvSpPr>
          <p:spPr>
            <a:xfrm>
              <a:off x="3075518"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10"/>
            <p:cNvSpPr txBox="1"/>
            <p:nvPr/>
          </p:nvSpPr>
          <p:spPr>
            <a:xfrm>
              <a:off x="3097631"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Creation of an energy action plan.</a:t>
              </a:r>
              <a:endParaRPr sz="1100" b="0" i="0" u="none" strike="noStrike" cap="none">
                <a:solidFill>
                  <a:srgbClr val="000000"/>
                </a:solidFill>
                <a:latin typeface="Arial"/>
                <a:ea typeface="Arial"/>
                <a:cs typeface="Arial"/>
                <a:sym typeface="Arial"/>
              </a:endParaRPr>
            </a:p>
          </p:txBody>
        </p:sp>
        <p:sp>
          <p:nvSpPr>
            <p:cNvPr id="1674" name="Google Shape;1674;p110"/>
            <p:cNvSpPr/>
            <p:nvPr/>
          </p:nvSpPr>
          <p:spPr>
            <a:xfrm>
              <a:off x="3715849"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10"/>
            <p:cNvSpPr/>
            <p:nvPr/>
          </p:nvSpPr>
          <p:spPr>
            <a:xfrm>
              <a:off x="3334415"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10"/>
            <p:cNvSpPr txBox="1"/>
            <p:nvPr/>
          </p:nvSpPr>
          <p:spPr>
            <a:xfrm>
              <a:off x="3346477"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C</a:t>
              </a:r>
              <a:endParaRPr sz="2300" b="0" i="0" u="none" strike="noStrike" cap="none">
                <a:solidFill>
                  <a:schemeClr val="lt1"/>
                </a:solidFill>
                <a:latin typeface="Arial"/>
                <a:ea typeface="Arial"/>
                <a:cs typeface="Arial"/>
                <a:sym typeface="Arial"/>
              </a:endParaRPr>
            </a:p>
          </p:txBody>
        </p:sp>
        <p:sp>
          <p:nvSpPr>
            <p:cNvPr id="1677" name="Google Shape;1677;p110"/>
            <p:cNvSpPr/>
            <p:nvPr/>
          </p:nvSpPr>
          <p:spPr>
            <a:xfrm>
              <a:off x="4610557"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10"/>
            <p:cNvSpPr txBox="1"/>
            <p:nvPr/>
          </p:nvSpPr>
          <p:spPr>
            <a:xfrm>
              <a:off x="4632670"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Commitment of essential SMEs</a:t>
              </a:r>
              <a:endParaRPr sz="1100" b="0" i="0" u="none" strike="noStrike" cap="none">
                <a:solidFill>
                  <a:srgbClr val="000000"/>
                </a:solidFill>
                <a:latin typeface="Arial"/>
                <a:ea typeface="Arial"/>
                <a:cs typeface="Arial"/>
                <a:sym typeface="Arial"/>
              </a:endParaRPr>
            </a:p>
          </p:txBody>
        </p:sp>
        <p:sp>
          <p:nvSpPr>
            <p:cNvPr id="1679" name="Google Shape;1679;p110"/>
            <p:cNvSpPr/>
            <p:nvPr/>
          </p:nvSpPr>
          <p:spPr>
            <a:xfrm>
              <a:off x="5241180"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10"/>
            <p:cNvSpPr/>
            <p:nvPr/>
          </p:nvSpPr>
          <p:spPr>
            <a:xfrm>
              <a:off x="4869454"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10"/>
            <p:cNvSpPr txBox="1"/>
            <p:nvPr/>
          </p:nvSpPr>
          <p:spPr>
            <a:xfrm>
              <a:off x="4881516"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D</a:t>
              </a:r>
              <a:endParaRPr sz="2300" b="0" i="0" u="none" strike="noStrike" cap="none">
                <a:solidFill>
                  <a:schemeClr val="lt1"/>
                </a:solidFill>
                <a:latin typeface="Arial"/>
                <a:ea typeface="Arial"/>
                <a:cs typeface="Arial"/>
                <a:sym typeface="Arial"/>
              </a:endParaRPr>
            </a:p>
          </p:txBody>
        </p:sp>
        <p:sp>
          <p:nvSpPr>
            <p:cNvPr id="1682" name="Google Shape;1682;p110"/>
            <p:cNvSpPr/>
            <p:nvPr/>
          </p:nvSpPr>
          <p:spPr>
            <a:xfrm>
              <a:off x="6145596"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10"/>
            <p:cNvSpPr txBox="1"/>
            <p:nvPr/>
          </p:nvSpPr>
          <p:spPr>
            <a:xfrm>
              <a:off x="6167709"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Finding a competent Energy Service Supplier </a:t>
              </a:r>
              <a:endParaRPr sz="1100" b="0" i="0" u="none" strike="noStrike" cap="none">
                <a:solidFill>
                  <a:srgbClr val="000000"/>
                </a:solidFill>
                <a:latin typeface="Arial"/>
                <a:ea typeface="Arial"/>
                <a:cs typeface="Arial"/>
                <a:sym typeface="Arial"/>
              </a:endParaRPr>
            </a:p>
          </p:txBody>
        </p:sp>
        <p:sp>
          <p:nvSpPr>
            <p:cNvPr id="1684" name="Google Shape;1684;p110"/>
            <p:cNvSpPr/>
            <p:nvPr/>
          </p:nvSpPr>
          <p:spPr>
            <a:xfrm>
              <a:off x="6785928"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10"/>
            <p:cNvSpPr/>
            <p:nvPr/>
          </p:nvSpPr>
          <p:spPr>
            <a:xfrm>
              <a:off x="6404493"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10"/>
            <p:cNvSpPr txBox="1"/>
            <p:nvPr/>
          </p:nvSpPr>
          <p:spPr>
            <a:xfrm>
              <a:off x="6416555"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E</a:t>
              </a:r>
              <a:endParaRPr sz="2300" b="0" i="0" u="none" strike="noStrike" cap="none">
                <a:solidFill>
                  <a:schemeClr val="lt1"/>
                </a:solidFill>
                <a:latin typeface="Arial"/>
                <a:ea typeface="Arial"/>
                <a:cs typeface="Arial"/>
                <a:sym typeface="Arial"/>
              </a:endParaRPr>
            </a:p>
          </p:txBody>
        </p:sp>
        <p:sp>
          <p:nvSpPr>
            <p:cNvPr id="1687" name="Google Shape;1687;p110"/>
            <p:cNvSpPr/>
            <p:nvPr/>
          </p:nvSpPr>
          <p:spPr>
            <a:xfrm>
              <a:off x="7680636"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10"/>
            <p:cNvSpPr txBox="1"/>
            <p:nvPr/>
          </p:nvSpPr>
          <p:spPr>
            <a:xfrm>
              <a:off x="7702749" y="1890691"/>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Signing contracts</a:t>
              </a:r>
              <a:endParaRPr/>
            </a:p>
          </p:txBody>
        </p:sp>
        <p:sp>
          <p:nvSpPr>
            <p:cNvPr id="1689" name="Google Shape;1689;p110"/>
            <p:cNvSpPr/>
            <p:nvPr/>
          </p:nvSpPr>
          <p:spPr>
            <a:xfrm>
              <a:off x="8311258"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0"/>
            <p:cNvSpPr/>
            <p:nvPr/>
          </p:nvSpPr>
          <p:spPr>
            <a:xfrm>
              <a:off x="7939532" y="1456759"/>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10"/>
            <p:cNvSpPr txBox="1"/>
            <p:nvPr/>
          </p:nvSpPr>
          <p:spPr>
            <a:xfrm>
              <a:off x="7951594" y="1468821"/>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F</a:t>
              </a:r>
              <a:endParaRPr/>
            </a:p>
          </p:txBody>
        </p:sp>
        <p:sp>
          <p:nvSpPr>
            <p:cNvPr id="1692" name="Google Shape;1692;p110"/>
            <p:cNvSpPr/>
            <p:nvPr/>
          </p:nvSpPr>
          <p:spPr>
            <a:xfrm>
              <a:off x="9215675" y="1662669"/>
              <a:ext cx="1165036" cy="960911"/>
            </a:xfrm>
            <a:prstGeom prst="roundRect">
              <a:avLst>
                <a:gd name="adj" fmla="val 10000"/>
              </a:avLst>
            </a:prstGeom>
            <a:solidFill>
              <a:schemeClr val="lt1">
                <a:alpha val="89803"/>
              </a:schemeClr>
            </a:solidFill>
            <a:ln w="25400" cap="flat" cmpd="sng">
              <a:solidFill>
                <a:srgbClr val="004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10"/>
            <p:cNvSpPr txBox="1"/>
            <p:nvPr/>
          </p:nvSpPr>
          <p:spPr>
            <a:xfrm>
              <a:off x="9237788" y="1684782"/>
              <a:ext cx="1120810" cy="710775"/>
            </a:xfrm>
            <a:prstGeom prst="rect">
              <a:avLst/>
            </a:prstGeom>
            <a:noFill/>
            <a:ln>
              <a:noFill/>
            </a:ln>
          </p:spPr>
          <p:txBody>
            <a:bodyPr spcFirstLastPara="1" wrap="square" lIns="20950" tIns="20950" rIns="20950" bIns="2095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Realization, monitoring &amp; maintenance</a:t>
              </a:r>
              <a:endParaRPr/>
            </a:p>
          </p:txBody>
        </p:sp>
        <p:sp>
          <p:nvSpPr>
            <p:cNvPr id="1694" name="Google Shape;1694;p110"/>
            <p:cNvSpPr/>
            <p:nvPr/>
          </p:nvSpPr>
          <p:spPr>
            <a:xfrm>
              <a:off x="9474572" y="2417671"/>
              <a:ext cx="1035587" cy="411819"/>
            </a:xfrm>
            <a:prstGeom prst="roundRect">
              <a:avLst>
                <a:gd name="adj" fmla="val 10000"/>
              </a:avLst>
            </a:prstGeom>
            <a:solidFill>
              <a:srgbClr val="004D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10"/>
            <p:cNvSpPr txBox="1"/>
            <p:nvPr/>
          </p:nvSpPr>
          <p:spPr>
            <a:xfrm>
              <a:off x="9486634" y="2429733"/>
              <a:ext cx="1011463" cy="387695"/>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nl-NL" sz="2300" b="0" i="0" u="none" strike="noStrike" cap="none">
                  <a:solidFill>
                    <a:schemeClr val="lt1"/>
                  </a:solidFill>
                  <a:latin typeface="Arial"/>
                  <a:ea typeface="Arial"/>
                  <a:cs typeface="Arial"/>
                  <a:sym typeface="Arial"/>
                </a:rPr>
                <a:t>Step G</a:t>
              </a:r>
              <a:endParaRPr/>
            </a:p>
          </p:txBody>
        </p:sp>
      </p:grpSp>
      <p:sp>
        <p:nvSpPr>
          <p:cNvPr id="1696" name="Google Shape;1696;p110"/>
          <p:cNvSpPr txBox="1">
            <a:spLocks noGrp="1"/>
          </p:cNvSpPr>
          <p:nvPr>
            <p:ph type="title"/>
          </p:nvPr>
        </p:nvSpPr>
        <p:spPr>
          <a:xfrm>
            <a:off x="363500" y="1245958"/>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Generic overview of the process</a:t>
            </a:r>
          </a:p>
        </p:txBody>
      </p:sp>
      <p:sp>
        <p:nvSpPr>
          <p:cNvPr id="1697" name="Google Shape;1697;p1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698" name="Google Shape;1698;p110"/>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40</a:t>
            </a:fld>
            <a:endParaRPr sz="1200" b="0" i="0" u="none" strike="noStrike" cap="none">
              <a:solidFill>
                <a:srgbClr val="888888"/>
              </a:solidFill>
              <a:latin typeface="Arial"/>
              <a:ea typeface="Arial"/>
              <a:cs typeface="Arial"/>
              <a:sym typeface="Arial"/>
            </a:endParaRPr>
          </a:p>
        </p:txBody>
      </p:sp>
      <p:pic>
        <p:nvPicPr>
          <p:cNvPr id="1699" name="Google Shape;1699;p110" descr="Children outline"/>
          <p:cNvPicPr preferRelativeResize="0"/>
          <p:nvPr/>
        </p:nvPicPr>
        <p:blipFill rotWithShape="1">
          <a:blip r:embed="rId3">
            <a:alphaModFix/>
          </a:blip>
          <a:srcRect/>
          <a:stretch/>
        </p:blipFill>
        <p:spPr>
          <a:xfrm>
            <a:off x="1343758" y="2050930"/>
            <a:ext cx="914400" cy="914400"/>
          </a:xfrm>
          <a:prstGeom prst="rect">
            <a:avLst/>
          </a:prstGeom>
          <a:noFill/>
          <a:ln>
            <a:noFill/>
          </a:ln>
        </p:spPr>
      </p:pic>
      <p:pic>
        <p:nvPicPr>
          <p:cNvPr id="1700" name="Google Shape;1700;p110" descr="Tools outline"/>
          <p:cNvPicPr preferRelativeResize="0"/>
          <p:nvPr/>
        </p:nvPicPr>
        <p:blipFill rotWithShape="1">
          <a:blip r:embed="rId4">
            <a:alphaModFix/>
          </a:blip>
          <a:srcRect/>
          <a:stretch/>
        </p:blipFill>
        <p:spPr>
          <a:xfrm>
            <a:off x="10655954" y="2076665"/>
            <a:ext cx="914400" cy="914400"/>
          </a:xfrm>
          <a:prstGeom prst="rect">
            <a:avLst/>
          </a:prstGeom>
          <a:noFill/>
          <a:ln>
            <a:noFill/>
          </a:ln>
        </p:spPr>
      </p:pic>
      <p:pic>
        <p:nvPicPr>
          <p:cNvPr id="1701" name="Google Shape;1701;p110" descr="Playbook outline"/>
          <p:cNvPicPr preferRelativeResize="0"/>
          <p:nvPr/>
        </p:nvPicPr>
        <p:blipFill rotWithShape="1">
          <a:blip r:embed="rId5">
            <a:alphaModFix/>
          </a:blip>
          <a:srcRect/>
          <a:stretch/>
        </p:blipFill>
        <p:spPr>
          <a:xfrm>
            <a:off x="4302780" y="1965162"/>
            <a:ext cx="914400" cy="914400"/>
          </a:xfrm>
          <a:prstGeom prst="rect">
            <a:avLst/>
          </a:prstGeom>
          <a:noFill/>
          <a:ln>
            <a:noFill/>
          </a:ln>
        </p:spPr>
      </p:pic>
      <p:pic>
        <p:nvPicPr>
          <p:cNvPr id="1702" name="Google Shape;1702;p110" descr="Comment Like outline"/>
          <p:cNvPicPr preferRelativeResize="0"/>
          <p:nvPr/>
        </p:nvPicPr>
        <p:blipFill rotWithShape="1">
          <a:blip r:embed="rId6">
            <a:alphaModFix/>
          </a:blip>
          <a:srcRect/>
          <a:stretch/>
        </p:blipFill>
        <p:spPr>
          <a:xfrm>
            <a:off x="5951113" y="3812891"/>
            <a:ext cx="914400" cy="914400"/>
          </a:xfrm>
          <a:prstGeom prst="rect">
            <a:avLst/>
          </a:prstGeom>
          <a:noFill/>
          <a:ln>
            <a:noFill/>
          </a:ln>
        </p:spPr>
      </p:pic>
      <p:pic>
        <p:nvPicPr>
          <p:cNvPr id="1703" name="Google Shape;1703;p110" descr="Electrician female outline"/>
          <p:cNvPicPr preferRelativeResize="0"/>
          <p:nvPr/>
        </p:nvPicPr>
        <p:blipFill rotWithShape="1">
          <a:blip r:embed="rId7">
            <a:alphaModFix/>
          </a:blip>
          <a:srcRect/>
          <a:stretch/>
        </p:blipFill>
        <p:spPr>
          <a:xfrm>
            <a:off x="7426463" y="1965162"/>
            <a:ext cx="914400" cy="914400"/>
          </a:xfrm>
          <a:prstGeom prst="rect">
            <a:avLst/>
          </a:prstGeom>
          <a:noFill/>
          <a:ln>
            <a:noFill/>
          </a:ln>
        </p:spPr>
      </p:pic>
      <p:pic>
        <p:nvPicPr>
          <p:cNvPr id="1704" name="Google Shape;1704;p110" descr="Signature outline"/>
          <p:cNvPicPr preferRelativeResize="0"/>
          <p:nvPr/>
        </p:nvPicPr>
        <p:blipFill rotWithShape="1">
          <a:blip r:embed="rId8">
            <a:alphaModFix/>
          </a:blip>
          <a:srcRect/>
          <a:stretch/>
        </p:blipFill>
        <p:spPr>
          <a:xfrm>
            <a:off x="9045569" y="3874392"/>
            <a:ext cx="914400" cy="914400"/>
          </a:xfrm>
          <a:prstGeom prst="rect">
            <a:avLst/>
          </a:prstGeom>
          <a:noFill/>
          <a:ln>
            <a:noFill/>
          </a:ln>
        </p:spPr>
      </p:pic>
      <p:pic>
        <p:nvPicPr>
          <p:cNvPr id="1705" name="Google Shape;1705;p110" descr="Downward trend graph outline"/>
          <p:cNvPicPr preferRelativeResize="0"/>
          <p:nvPr/>
        </p:nvPicPr>
        <p:blipFill rotWithShape="1">
          <a:blip r:embed="rId9">
            <a:alphaModFix/>
          </a:blip>
          <a:srcRect/>
          <a:stretch/>
        </p:blipFill>
        <p:spPr>
          <a:xfrm>
            <a:off x="2856657" y="3869655"/>
            <a:ext cx="914400" cy="914400"/>
          </a:xfrm>
          <a:prstGeom prst="rect">
            <a:avLst/>
          </a:prstGeom>
          <a:noFill/>
          <a:ln>
            <a:noFill/>
          </a:ln>
        </p:spPr>
      </p:pic>
      <p:sp>
        <p:nvSpPr>
          <p:cNvPr id="48" name="Google Shape;1014;p62">
            <a:extLst>
              <a:ext uri="{FF2B5EF4-FFF2-40B4-BE49-F238E27FC236}">
                <a16:creationId xmlns:a16="http://schemas.microsoft.com/office/drawing/2014/main" id="{1F576424-810B-47D1-B82C-038481BFFD2D}"/>
              </a:ext>
            </a:extLst>
          </p:cNvPr>
          <p:cNvSpPr/>
          <p:nvPr/>
        </p:nvSpPr>
        <p:spPr>
          <a:xfrm>
            <a:off x="9874379" y="1898269"/>
            <a:ext cx="1375800" cy="2782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sp>
        <p:nvSpPr>
          <p:cNvPr id="1711" name="Google Shape;1711;p111"/>
          <p:cNvSpPr txBox="1">
            <a:spLocks noGrp="1"/>
          </p:cNvSpPr>
          <p:nvPr>
            <p:ph type="title"/>
          </p:nvPr>
        </p:nvSpPr>
        <p:spPr>
          <a:xfrm>
            <a:off x="363500" y="1445792"/>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Step G: Realization, monitoring &amp; maintenance</a:t>
            </a:r>
            <a:endParaRPr lang="en-GB" noProof="0" dirty="0"/>
          </a:p>
        </p:txBody>
      </p:sp>
      <p:sp>
        <p:nvSpPr>
          <p:cNvPr id="1712" name="Google Shape;1712;p1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713" name="Google Shape;1713;p111"/>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41</a:t>
            </a:fld>
            <a:endParaRPr sz="1200" b="0" i="0" u="none" strike="noStrike" cap="none">
              <a:solidFill>
                <a:srgbClr val="888888"/>
              </a:solidFill>
              <a:latin typeface="Arial"/>
              <a:ea typeface="Arial"/>
              <a:cs typeface="Arial"/>
              <a:sym typeface="Arial"/>
            </a:endParaRPr>
          </a:p>
        </p:txBody>
      </p:sp>
      <p:pic>
        <p:nvPicPr>
          <p:cNvPr id="1714" name="Google Shape;1714;p111" descr="Tools outline"/>
          <p:cNvPicPr preferRelativeResize="0"/>
          <p:nvPr/>
        </p:nvPicPr>
        <p:blipFill rotWithShape="1">
          <a:blip r:embed="rId3">
            <a:alphaModFix/>
          </a:blip>
          <a:srcRect/>
          <a:stretch/>
        </p:blipFill>
        <p:spPr>
          <a:xfrm>
            <a:off x="838200" y="4186138"/>
            <a:ext cx="1746250" cy="1746250"/>
          </a:xfrm>
          <a:prstGeom prst="rect">
            <a:avLst/>
          </a:prstGeom>
          <a:noFill/>
          <a:ln>
            <a:noFill/>
          </a:ln>
        </p:spPr>
      </p:pic>
      <p:pic>
        <p:nvPicPr>
          <p:cNvPr id="1715" name="Google Shape;1715;p111" descr="Cement truck outline"/>
          <p:cNvPicPr preferRelativeResize="0"/>
          <p:nvPr/>
        </p:nvPicPr>
        <p:blipFill rotWithShape="1">
          <a:blip r:embed="rId4">
            <a:alphaModFix/>
          </a:blip>
          <a:srcRect/>
          <a:stretch/>
        </p:blipFill>
        <p:spPr>
          <a:xfrm>
            <a:off x="838200" y="2205131"/>
            <a:ext cx="1981007" cy="1981007"/>
          </a:xfrm>
          <a:prstGeom prst="rect">
            <a:avLst/>
          </a:prstGeom>
          <a:noFill/>
          <a:ln>
            <a:noFill/>
          </a:ln>
        </p:spPr>
      </p:pic>
      <p:sp>
        <p:nvSpPr>
          <p:cNvPr id="1716" name="Google Shape;1716;p111"/>
          <p:cNvSpPr txBox="1"/>
          <p:nvPr/>
        </p:nvSpPr>
        <p:spPr>
          <a:xfrm>
            <a:off x="3414000" y="2289304"/>
            <a:ext cx="7939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nl-NL" sz="2400" b="0" i="0" u="none" strike="noStrike" cap="none" dirty="0" err="1">
                <a:solidFill>
                  <a:srgbClr val="000000"/>
                </a:solidFill>
                <a:latin typeface="Arial"/>
                <a:ea typeface="Arial"/>
                <a:cs typeface="Arial"/>
                <a:sym typeface="Arial"/>
              </a:rPr>
              <a:t>Taking</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the</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necessary</a:t>
            </a:r>
            <a:r>
              <a:rPr lang="nl-NL" sz="2400" b="0" i="0" u="none" strike="noStrike" cap="none" dirty="0">
                <a:solidFill>
                  <a:srgbClr val="000000"/>
                </a:solidFill>
                <a:latin typeface="Arial"/>
                <a:ea typeface="Arial"/>
                <a:cs typeface="Arial"/>
                <a:sym typeface="Arial"/>
              </a:rPr>
              <a:t> steps </a:t>
            </a:r>
            <a:r>
              <a:rPr lang="nl-NL" sz="2400" b="0" i="0" u="none" strike="noStrike" cap="none" dirty="0" err="1">
                <a:solidFill>
                  <a:srgbClr val="000000"/>
                </a:solidFill>
                <a:latin typeface="Arial"/>
                <a:ea typeface="Arial"/>
                <a:cs typeface="Arial"/>
                <a:sym typeface="Arial"/>
              </a:rPr>
              <a:t>for</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realization</a:t>
            </a:r>
            <a:r>
              <a:rPr lang="nl-NL" sz="2400" b="0" i="0" u="none" strike="noStrike" cap="none" dirty="0">
                <a:solidFill>
                  <a:srgbClr val="000000"/>
                </a:solidFill>
                <a:latin typeface="Arial"/>
                <a:ea typeface="Arial"/>
                <a:cs typeface="Arial"/>
                <a:sym typeface="Arial"/>
              </a:rPr>
              <a:t> of </a:t>
            </a:r>
            <a:r>
              <a:rPr lang="nl-NL" sz="2400" b="0" i="0" u="none" strike="noStrike" cap="none" dirty="0" err="1">
                <a:solidFill>
                  <a:srgbClr val="000000"/>
                </a:solidFill>
                <a:latin typeface="Arial"/>
                <a:ea typeface="Arial"/>
                <a:cs typeface="Arial"/>
                <a:sym typeface="Arial"/>
              </a:rPr>
              <a:t>the</a:t>
            </a:r>
            <a:r>
              <a:rPr lang="nl-NL" sz="2400" b="0" i="0" u="none" strike="noStrike" cap="none" dirty="0">
                <a:solidFill>
                  <a:srgbClr val="000000"/>
                </a:solidFill>
                <a:latin typeface="Arial"/>
                <a:ea typeface="Arial"/>
                <a:cs typeface="Arial"/>
                <a:sym typeface="Arial"/>
              </a:rPr>
              <a:t> energy </a:t>
            </a:r>
            <a:r>
              <a:rPr lang="nl-NL" sz="2400" b="0" i="0" u="none" strike="noStrike" cap="none" dirty="0" err="1">
                <a:solidFill>
                  <a:srgbClr val="000000"/>
                </a:solidFill>
                <a:latin typeface="Arial"/>
                <a:ea typeface="Arial"/>
                <a:cs typeface="Arial"/>
                <a:sym typeface="Arial"/>
              </a:rPr>
              <a:t>projects</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such</a:t>
            </a:r>
            <a:r>
              <a:rPr lang="nl-NL" sz="2400" b="0" i="0" u="none" strike="noStrike" cap="none" dirty="0">
                <a:solidFill>
                  <a:srgbClr val="000000"/>
                </a:solidFill>
                <a:latin typeface="Arial"/>
                <a:ea typeface="Arial"/>
                <a:cs typeface="Arial"/>
                <a:sym typeface="Arial"/>
              </a:rPr>
              <a:t> as; ordering </a:t>
            </a:r>
            <a:r>
              <a:rPr lang="nl-NL" sz="2400" b="0" i="0" u="none" strike="noStrike" cap="none" dirty="0" err="1">
                <a:solidFill>
                  <a:srgbClr val="000000"/>
                </a:solidFill>
                <a:latin typeface="Arial"/>
                <a:ea typeface="Arial"/>
                <a:cs typeface="Arial"/>
                <a:sym typeface="Arial"/>
              </a:rPr>
              <a:t>supplies</a:t>
            </a:r>
            <a:r>
              <a:rPr lang="nl-NL" sz="2400" b="0" i="0" u="none" strike="noStrike" cap="none" dirty="0">
                <a:solidFill>
                  <a:srgbClr val="000000"/>
                </a:solidFill>
                <a:latin typeface="Arial"/>
                <a:ea typeface="Arial"/>
                <a:cs typeface="Arial"/>
                <a:sym typeface="Arial"/>
              </a:rPr>
              <a:t>, monitoring </a:t>
            </a:r>
            <a:r>
              <a:rPr lang="nl-NL" sz="2400" b="0" i="0" u="none" strike="noStrike" cap="none" dirty="0" err="1">
                <a:solidFill>
                  <a:srgbClr val="000000"/>
                </a:solidFill>
                <a:latin typeface="Arial"/>
                <a:ea typeface="Arial"/>
                <a:cs typeface="Arial"/>
                <a:sym typeface="Arial"/>
              </a:rPr>
              <a:t>the</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process</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continuous</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informing</a:t>
            </a:r>
            <a:r>
              <a:rPr lang="nl-NL" sz="2400" b="0" i="0" u="none" strike="noStrike" cap="none" dirty="0">
                <a:solidFill>
                  <a:srgbClr val="000000"/>
                </a:solidFill>
                <a:latin typeface="Arial"/>
                <a:ea typeface="Arial"/>
                <a:cs typeface="Arial"/>
                <a:sym typeface="Arial"/>
              </a:rPr>
              <a:t> of </a:t>
            </a:r>
            <a:r>
              <a:rPr lang="nl-NL" sz="2400" b="0" i="0" u="none" strike="noStrike" cap="none" dirty="0" err="1">
                <a:solidFill>
                  <a:srgbClr val="000000"/>
                </a:solidFill>
                <a:latin typeface="Arial"/>
                <a:ea typeface="Arial"/>
                <a:cs typeface="Arial"/>
                <a:sym typeface="Arial"/>
              </a:rPr>
              <a:t>SMEs</a:t>
            </a:r>
            <a:r>
              <a:rPr lang="nl-NL" sz="2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400" b="0" i="0" u="none" strike="noStrike" cap="none" dirty="0" err="1">
                <a:solidFill>
                  <a:srgbClr val="000000"/>
                </a:solidFill>
                <a:latin typeface="Arial"/>
                <a:ea typeface="Arial"/>
                <a:cs typeface="Arial"/>
                <a:sym typeface="Arial"/>
              </a:rPr>
              <a:t>Outcome</a:t>
            </a:r>
            <a:r>
              <a:rPr lang="nl-NL" sz="2400" b="0" i="0" u="none" strike="noStrike" cap="none" dirty="0">
                <a:solidFill>
                  <a:srgbClr val="000000"/>
                </a:solidFill>
                <a:latin typeface="Arial"/>
                <a:ea typeface="Arial"/>
                <a:cs typeface="Arial"/>
                <a:sym typeface="Arial"/>
              </a:rPr>
              <a:t> of </a:t>
            </a:r>
            <a:r>
              <a:rPr lang="nl-NL" sz="2400" b="0" i="0" u="none" strike="noStrike" cap="none" dirty="0" err="1">
                <a:solidFill>
                  <a:srgbClr val="000000"/>
                </a:solidFill>
                <a:latin typeface="Arial"/>
                <a:ea typeface="Arial"/>
                <a:cs typeface="Arial"/>
                <a:sym typeface="Arial"/>
              </a:rPr>
              <a:t>the</a:t>
            </a:r>
            <a:r>
              <a:rPr lang="nl-NL" sz="2400" b="0" i="0" u="none" strike="noStrike" cap="none" dirty="0">
                <a:solidFill>
                  <a:srgbClr val="000000"/>
                </a:solidFill>
                <a:latin typeface="Arial"/>
                <a:ea typeface="Arial"/>
                <a:cs typeface="Arial"/>
                <a:sym typeface="Arial"/>
              </a:rPr>
              <a:t> step: </a:t>
            </a:r>
            <a:r>
              <a:rPr lang="nl-NL" sz="2400" b="0" i="0" u="none" strike="noStrike" cap="none" dirty="0" err="1">
                <a:solidFill>
                  <a:srgbClr val="000000"/>
                </a:solidFill>
                <a:latin typeface="Arial"/>
                <a:ea typeface="Arial"/>
                <a:cs typeface="Arial"/>
                <a:sym typeface="Arial"/>
              </a:rPr>
              <a:t>realization</a:t>
            </a:r>
            <a:r>
              <a:rPr lang="nl-NL" sz="2400" b="0" i="0" u="none" strike="noStrike" cap="none" dirty="0">
                <a:solidFill>
                  <a:srgbClr val="000000"/>
                </a:solidFill>
                <a:latin typeface="Arial"/>
                <a:ea typeface="Arial"/>
                <a:cs typeface="Arial"/>
                <a:sym typeface="Arial"/>
              </a:rPr>
              <a:t> of energy project, </a:t>
            </a:r>
            <a:r>
              <a:rPr lang="nl-NL" sz="2400" b="0" i="0" u="none" strike="noStrike" cap="none" dirty="0" err="1">
                <a:solidFill>
                  <a:srgbClr val="000000"/>
                </a:solidFill>
                <a:latin typeface="Arial"/>
                <a:ea typeface="Arial"/>
                <a:cs typeface="Arial"/>
                <a:sym typeface="Arial"/>
              </a:rPr>
              <a:t>and</a:t>
            </a:r>
            <a:r>
              <a:rPr lang="nl-NL" sz="2400" b="0" i="0" u="none" strike="noStrike" cap="none" dirty="0">
                <a:solidFill>
                  <a:srgbClr val="000000"/>
                </a:solidFill>
                <a:latin typeface="Arial"/>
                <a:ea typeface="Arial"/>
                <a:cs typeface="Arial"/>
                <a:sym typeface="Arial"/>
              </a:rPr>
              <a:t> a monitoring plan </a:t>
            </a:r>
            <a:r>
              <a:rPr lang="nl-NL" sz="2400" b="0" i="0" u="none" strike="noStrike" cap="none" dirty="0" err="1">
                <a:solidFill>
                  <a:srgbClr val="000000"/>
                </a:solidFill>
                <a:latin typeface="Arial"/>
                <a:ea typeface="Arial"/>
                <a:cs typeface="Arial"/>
                <a:sym typeface="Arial"/>
              </a:rPr>
              <a:t>for</a:t>
            </a: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its</a:t>
            </a:r>
            <a:r>
              <a:rPr lang="nl-NL" sz="2400" b="0" i="0" u="none" strike="noStrike" cap="none" dirty="0">
                <a:solidFill>
                  <a:srgbClr val="000000"/>
                </a:solidFill>
                <a:latin typeface="Arial"/>
                <a:ea typeface="Arial"/>
                <a:cs typeface="Arial"/>
                <a:sym typeface="Arial"/>
              </a:rPr>
              <a:t> benefits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112"/>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Realization</a:t>
            </a:r>
          </a:p>
        </p:txBody>
      </p:sp>
      <p:sp>
        <p:nvSpPr>
          <p:cNvPr id="1723" name="Google Shape;1723;p112"/>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685800" lvl="0" indent="-457200" algn="l" rtl="0">
              <a:lnSpc>
                <a:spcPct val="100000"/>
              </a:lnSpc>
              <a:spcBef>
                <a:spcPts val="1000"/>
              </a:spcBef>
              <a:spcAft>
                <a:spcPts val="0"/>
              </a:spcAft>
              <a:buSzPts val="1800"/>
              <a:buFont typeface="Arial" panose="020B0604020202020204" pitchFamily="34" charset="0"/>
              <a:buChar char="•"/>
            </a:pPr>
            <a:r>
              <a:rPr lang="en-GB" noProof="0" dirty="0"/>
              <a:t>The Trusted Partner proposes the contracts to the ESS (and, if not done before, to the SMEs).</a:t>
            </a:r>
          </a:p>
          <a:p>
            <a:pPr marL="685800" lvl="0" indent="-457200" algn="l" rtl="0">
              <a:lnSpc>
                <a:spcPct val="100000"/>
              </a:lnSpc>
              <a:spcBef>
                <a:spcPts val="1000"/>
              </a:spcBef>
              <a:spcAft>
                <a:spcPts val="0"/>
              </a:spcAft>
              <a:buSzPts val="1800"/>
              <a:buFont typeface="Arial" panose="020B0604020202020204" pitchFamily="34" charset="0"/>
              <a:buChar char="•"/>
            </a:pPr>
            <a:r>
              <a:rPr lang="en-GB" noProof="0" dirty="0"/>
              <a:t>After this, the necessary financial transactions can start.</a:t>
            </a:r>
          </a:p>
          <a:p>
            <a:pPr marL="685800" lvl="0" indent="-457200" algn="l" rtl="0">
              <a:lnSpc>
                <a:spcPct val="100000"/>
              </a:lnSpc>
              <a:spcBef>
                <a:spcPts val="1000"/>
              </a:spcBef>
              <a:spcAft>
                <a:spcPts val="0"/>
              </a:spcAft>
              <a:buSzPts val="1800"/>
              <a:buFont typeface="Arial" panose="020B0604020202020204" pitchFamily="34" charset="0"/>
              <a:buChar char="•"/>
            </a:pPr>
            <a:r>
              <a:rPr lang="en-GB" noProof="0" dirty="0"/>
              <a:t>During the process, the Trusted Partner:</a:t>
            </a:r>
          </a:p>
          <a:p>
            <a:pPr marL="1143000" lvl="1" indent="-457200">
              <a:lnSpc>
                <a:spcPct val="100000"/>
              </a:lnSpc>
              <a:spcBef>
                <a:spcPts val="1000"/>
              </a:spcBef>
              <a:buSzPts val="1800"/>
              <a:buFont typeface="Arial" panose="020B0604020202020204" pitchFamily="34" charset="0"/>
              <a:buChar char="•"/>
            </a:pPr>
            <a:r>
              <a:rPr lang="en-GB" noProof="0" dirty="0"/>
              <a:t>Supports SMEs with any questions and continuously updates them about the project.</a:t>
            </a:r>
          </a:p>
          <a:p>
            <a:pPr marL="1143000" lvl="1" indent="-457200">
              <a:lnSpc>
                <a:spcPct val="100000"/>
              </a:lnSpc>
              <a:spcBef>
                <a:spcPts val="1000"/>
              </a:spcBef>
              <a:buSzPts val="1800"/>
              <a:buFont typeface="Arial" panose="020B0604020202020204" pitchFamily="34" charset="0"/>
              <a:buChar char="•"/>
            </a:pPr>
            <a:r>
              <a:rPr lang="en-GB" noProof="0" dirty="0"/>
              <a:t>Makes sure the realization is done correctly.</a:t>
            </a:r>
          </a:p>
          <a:p>
            <a:pPr marL="685800" lvl="0" indent="-342900" algn="l" rtl="0">
              <a:lnSpc>
                <a:spcPct val="100000"/>
              </a:lnSpc>
              <a:spcBef>
                <a:spcPts val="1000"/>
              </a:spcBef>
              <a:spcAft>
                <a:spcPts val="0"/>
              </a:spcAft>
              <a:buSzPts val="1800"/>
              <a:buFont typeface="Arial"/>
              <a:buNone/>
            </a:pPr>
            <a:endParaRPr lang="en-GB" noProof="0" dirty="0"/>
          </a:p>
        </p:txBody>
      </p:sp>
      <p:sp>
        <p:nvSpPr>
          <p:cNvPr id="1724" name="Google Shape;1724;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725" name="Google Shape;1725;p112"/>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42</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1" name="Google Shape;1731;p113"/>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Monitoring / evaluation</a:t>
            </a:r>
          </a:p>
        </p:txBody>
      </p:sp>
      <p:sp>
        <p:nvSpPr>
          <p:cNvPr id="1732" name="Google Shape;1732;p113"/>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685800" lvl="0" indent="-457200" algn="l" rtl="0">
              <a:lnSpc>
                <a:spcPct val="100000"/>
              </a:lnSpc>
              <a:spcBef>
                <a:spcPts val="1000"/>
              </a:spcBef>
              <a:spcAft>
                <a:spcPts val="0"/>
              </a:spcAft>
              <a:buSzPts val="1800"/>
              <a:buFont typeface="Arial" panose="020B0604020202020204" pitchFamily="34" charset="0"/>
              <a:buChar char="•"/>
            </a:pPr>
            <a:r>
              <a:rPr lang="en-GB" noProof="0" dirty="0"/>
              <a:t>After a few weeks/months, </a:t>
            </a:r>
            <a:r>
              <a:rPr lang="en-GB" b="1" noProof="0" dirty="0"/>
              <a:t>evaluate: </a:t>
            </a:r>
            <a:r>
              <a:rPr lang="en-GB" noProof="0" dirty="0"/>
              <a:t>ask the SMEs for the points that they are content with and those that can be improved. Discuss these results with the ESS.</a:t>
            </a:r>
          </a:p>
          <a:p>
            <a:pPr marL="685800" lvl="0" indent="-457200" algn="l" rtl="0">
              <a:lnSpc>
                <a:spcPct val="100000"/>
              </a:lnSpc>
              <a:spcBef>
                <a:spcPts val="1000"/>
              </a:spcBef>
              <a:spcAft>
                <a:spcPts val="0"/>
              </a:spcAft>
              <a:buSzPts val="1800"/>
              <a:buFont typeface="Arial" panose="020B0604020202020204" pitchFamily="34" charset="0"/>
              <a:buChar char="•"/>
            </a:pPr>
            <a:r>
              <a:rPr lang="en-GB" noProof="0" dirty="0"/>
              <a:t>In addition, </a:t>
            </a:r>
            <a:r>
              <a:rPr lang="en-GB" b="1" noProof="0" dirty="0"/>
              <a:t>monitor</a:t>
            </a:r>
            <a:r>
              <a:rPr lang="en-GB" noProof="0" dirty="0"/>
              <a:t> the energy results of the project and communicate the results to SMEs and other important partners. </a:t>
            </a:r>
          </a:p>
          <a:p>
            <a:pPr marL="685800" lvl="0" indent="-342900" algn="l" rtl="0">
              <a:lnSpc>
                <a:spcPct val="100000"/>
              </a:lnSpc>
              <a:spcBef>
                <a:spcPts val="1000"/>
              </a:spcBef>
              <a:spcAft>
                <a:spcPts val="0"/>
              </a:spcAft>
              <a:buSzPts val="1800"/>
              <a:buFont typeface="Arial"/>
              <a:buNone/>
            </a:pPr>
            <a:endParaRPr lang="en-GB" noProof="0" dirty="0"/>
          </a:p>
          <a:p>
            <a:pPr marL="685800" lvl="0" indent="-342900" algn="l" rtl="0">
              <a:lnSpc>
                <a:spcPct val="100000"/>
              </a:lnSpc>
              <a:spcBef>
                <a:spcPts val="1000"/>
              </a:spcBef>
              <a:spcAft>
                <a:spcPts val="0"/>
              </a:spcAft>
              <a:buSzPts val="1800"/>
              <a:buFont typeface="Arial"/>
              <a:buNone/>
            </a:pPr>
            <a:endParaRPr lang="en-GB" noProof="0" dirty="0"/>
          </a:p>
        </p:txBody>
      </p:sp>
      <p:sp>
        <p:nvSpPr>
          <p:cNvPr id="1733" name="Google Shape;1733;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734" name="Google Shape;1734;p113"/>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43</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114"/>
          <p:cNvSpPr txBox="1">
            <a:spLocks noGrp="1"/>
          </p:cNvSpPr>
          <p:nvPr>
            <p:ph type="title"/>
          </p:nvPr>
        </p:nvSpPr>
        <p:spPr>
          <a:xfrm>
            <a:off x="838200" y="827314"/>
            <a:ext cx="10515600" cy="9434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Maintenance</a:t>
            </a:r>
          </a:p>
        </p:txBody>
      </p:sp>
      <p:sp>
        <p:nvSpPr>
          <p:cNvPr id="1741" name="Google Shape;1741;p114"/>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742950" lvl="0" indent="-514350" algn="l" rtl="0">
              <a:lnSpc>
                <a:spcPct val="100000"/>
              </a:lnSpc>
              <a:spcBef>
                <a:spcPts val="1000"/>
              </a:spcBef>
              <a:spcAft>
                <a:spcPts val="0"/>
              </a:spcAft>
              <a:buSzPts val="1800"/>
              <a:buFont typeface="Arial" panose="020B0604020202020204" pitchFamily="34" charset="0"/>
              <a:buChar char="•"/>
            </a:pPr>
            <a:r>
              <a:rPr lang="en-GB" noProof="0" dirty="0"/>
              <a:t>When measures are implemented, maintenance of the energy products occurs for some projects. Propose a clear maintenance and execution plan with the SMEs and the ESS</a:t>
            </a:r>
          </a:p>
          <a:p>
            <a:pPr marL="742950" lvl="0" indent="-514350" algn="l" rtl="0">
              <a:lnSpc>
                <a:spcPct val="100000"/>
              </a:lnSpc>
              <a:spcBef>
                <a:spcPts val="1000"/>
              </a:spcBef>
              <a:spcAft>
                <a:spcPts val="0"/>
              </a:spcAft>
              <a:buSzPts val="1800"/>
              <a:buFont typeface="Arial" panose="020B0604020202020204" pitchFamily="34" charset="0"/>
              <a:buChar char="•"/>
            </a:pPr>
            <a:r>
              <a:rPr lang="en-GB" noProof="0" dirty="0"/>
              <a:t>Keep evaluating also this part of the project with both the SMEs and the ESS. </a:t>
            </a:r>
          </a:p>
        </p:txBody>
      </p:sp>
      <p:sp>
        <p:nvSpPr>
          <p:cNvPr id="1742" name="Google Shape;1742;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743" name="Google Shape;1743;p114"/>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44</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115"/>
          <p:cNvSpPr/>
          <p:nvPr/>
        </p:nvSpPr>
        <p:spPr>
          <a:xfrm>
            <a:off x="1576200" y="1339824"/>
            <a:ext cx="9039600" cy="4178353"/>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0" name="Google Shape;1750;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751" name="Google Shape;1751;p115"/>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45</a:t>
            </a:fld>
            <a:endParaRPr sz="1200" b="0" i="0" u="none" strike="noStrike" cap="none">
              <a:solidFill>
                <a:srgbClr val="888888"/>
              </a:solidFill>
              <a:latin typeface="Arial"/>
              <a:ea typeface="Arial"/>
              <a:cs typeface="Arial"/>
              <a:sym typeface="Arial"/>
            </a:endParaRPr>
          </a:p>
        </p:txBody>
      </p:sp>
      <p:grpSp>
        <p:nvGrpSpPr>
          <p:cNvPr id="1752" name="Google Shape;1752;p115"/>
          <p:cNvGrpSpPr/>
          <p:nvPr/>
        </p:nvGrpSpPr>
        <p:grpSpPr>
          <a:xfrm>
            <a:off x="117567" y="114247"/>
            <a:ext cx="657527" cy="787680"/>
            <a:chOff x="135517" y="136525"/>
            <a:chExt cx="761950" cy="761950"/>
          </a:xfrm>
        </p:grpSpPr>
        <p:sp>
          <p:nvSpPr>
            <p:cNvPr id="1753" name="Google Shape;1753;p115"/>
            <p:cNvSpPr/>
            <p:nvPr/>
          </p:nvSpPr>
          <p:spPr>
            <a:xfrm>
              <a:off x="135517" y="136525"/>
              <a:ext cx="761950" cy="761950"/>
            </a:xfrm>
            <a:prstGeom prst="ellipse">
              <a:avLst/>
            </a:prstGeom>
            <a:solidFill>
              <a:srgbClr val="FFF200"/>
            </a:solidFill>
            <a:ln w="2540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4" name="Google Shape;1754;p115"/>
            <p:cNvSpPr/>
            <p:nvPr/>
          </p:nvSpPr>
          <p:spPr>
            <a:xfrm>
              <a:off x="313267" y="372533"/>
              <a:ext cx="448733" cy="270934"/>
            </a:xfrm>
            <a:prstGeom prst="wedgeEllipseCallout">
              <a:avLst>
                <a:gd name="adj1" fmla="val -20833"/>
                <a:gd name="adj2" fmla="val 62500"/>
              </a:avLst>
            </a:prstGeom>
            <a:solidFill>
              <a:schemeClr val="accent1"/>
            </a:solidFill>
            <a:ln w="25400" cap="flat" cmpd="sng">
              <a:solidFill>
                <a:srgbClr val="0238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755" name="Google Shape;1755;p115"/>
          <p:cNvSpPr txBox="1"/>
          <p:nvPr/>
        </p:nvSpPr>
        <p:spPr>
          <a:xfrm>
            <a:off x="2098350" y="2051310"/>
            <a:ext cx="7995300" cy="275537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34EA8"/>
              </a:buClr>
              <a:buSzPts val="3200"/>
              <a:buFont typeface="Arial"/>
              <a:buNone/>
            </a:pPr>
            <a:r>
              <a:rPr lang="nl-NL" sz="3200" b="1" i="0" u="none" strike="noStrike" cap="none">
                <a:solidFill>
                  <a:srgbClr val="034EA8"/>
                </a:solidFill>
                <a:latin typeface="Arial"/>
                <a:ea typeface="Arial"/>
                <a:cs typeface="Arial"/>
                <a:sym typeface="Arial"/>
              </a:rPr>
              <a:t>Round-the-table discussion</a:t>
            </a:r>
            <a:endParaRPr/>
          </a:p>
          <a:p>
            <a:pPr marL="457200" marR="0" lvl="0" indent="-254000" algn="l" rtl="0">
              <a:lnSpc>
                <a:spcPct val="90000"/>
              </a:lnSpc>
              <a:spcBef>
                <a:spcPts val="0"/>
              </a:spcBef>
              <a:spcAft>
                <a:spcPts val="0"/>
              </a:spcAft>
              <a:buClr>
                <a:srgbClr val="034EA8"/>
              </a:buClr>
              <a:buSzPts val="3200"/>
              <a:buFont typeface="Arial"/>
              <a:buNone/>
            </a:pPr>
            <a:endParaRPr sz="3200" b="0" i="0" u="none" strike="noStrike" cap="none">
              <a:solidFill>
                <a:srgbClr val="034EA8"/>
              </a:solidFill>
              <a:latin typeface="Arial"/>
              <a:ea typeface="Arial"/>
              <a:cs typeface="Arial"/>
              <a:sym typeface="Arial"/>
            </a:endParaRPr>
          </a:p>
          <a:p>
            <a:pPr marL="457200" marR="0" lvl="0" indent="-457200" algn="l" rtl="0">
              <a:lnSpc>
                <a:spcPct val="90000"/>
              </a:lnSpc>
              <a:spcBef>
                <a:spcPts val="0"/>
              </a:spcBef>
              <a:spcAft>
                <a:spcPts val="0"/>
              </a:spcAft>
              <a:buClr>
                <a:srgbClr val="034EA8"/>
              </a:buClr>
              <a:buSzPts val="3200"/>
              <a:buFont typeface="Arial"/>
              <a:buChar char="•"/>
            </a:pPr>
            <a:r>
              <a:rPr lang="nl-NL" sz="3200" b="0" i="0" u="none" strike="noStrike" cap="none">
                <a:solidFill>
                  <a:srgbClr val="034EA8"/>
                </a:solidFill>
                <a:latin typeface="Arial"/>
                <a:ea typeface="Arial"/>
                <a:cs typeface="Arial"/>
                <a:sym typeface="Arial"/>
              </a:rPr>
              <a:t>When is a project executed successfully in your eyes?</a:t>
            </a:r>
            <a:endParaRPr/>
          </a:p>
          <a:p>
            <a:pPr marL="457200" marR="0" lvl="0" indent="-457200" algn="l" rtl="0">
              <a:lnSpc>
                <a:spcPct val="90000"/>
              </a:lnSpc>
              <a:spcBef>
                <a:spcPts val="0"/>
              </a:spcBef>
              <a:spcAft>
                <a:spcPts val="0"/>
              </a:spcAft>
              <a:buClr>
                <a:srgbClr val="034EA8"/>
              </a:buClr>
              <a:buSzPts val="3200"/>
              <a:buFont typeface="Arial"/>
              <a:buChar char="•"/>
            </a:pPr>
            <a:r>
              <a:rPr lang="nl-NL" sz="3200" b="0" i="0" u="none" strike="noStrike" cap="none">
                <a:solidFill>
                  <a:srgbClr val="034EA8"/>
                </a:solidFill>
                <a:latin typeface="Arial"/>
                <a:ea typeface="Arial"/>
                <a:cs typeface="Arial"/>
                <a:sym typeface="Arial"/>
              </a:rPr>
              <a:t>What are important risks to take into account for the execution phase?</a:t>
            </a:r>
            <a:endParaRPr/>
          </a:p>
          <a:p>
            <a:pPr marL="0" marR="0" lvl="0" indent="0" algn="l" rtl="0">
              <a:lnSpc>
                <a:spcPct val="90000"/>
              </a:lnSpc>
              <a:spcBef>
                <a:spcPts val="0"/>
              </a:spcBef>
              <a:spcAft>
                <a:spcPts val="0"/>
              </a:spcAft>
              <a:buClr>
                <a:srgbClr val="034EA8"/>
              </a:buClr>
              <a:buSzPts val="3200"/>
              <a:buFont typeface="Arial"/>
              <a:buNone/>
            </a:pPr>
            <a:endParaRPr sz="3200" b="0" i="0" u="none" strike="noStrike" cap="none">
              <a:solidFill>
                <a:srgbClr val="034EA8"/>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71"/>
          <p:cNvSpPr txBox="1">
            <a:spLocks noGrp="1"/>
          </p:cNvSpPr>
          <p:nvPr>
            <p:ph type="title"/>
          </p:nvPr>
        </p:nvSpPr>
        <p:spPr>
          <a:xfrm>
            <a:off x="838200" y="1253017"/>
            <a:ext cx="10515600" cy="572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noProof="0" dirty="0"/>
              <a:t>Training (Unit B) summary</a:t>
            </a:r>
          </a:p>
        </p:txBody>
      </p:sp>
      <p:sp>
        <p:nvSpPr>
          <p:cNvPr id="1133" name="Google Shape;1133;p71"/>
          <p:cNvSpPr txBox="1">
            <a:spLocks noGrp="1"/>
          </p:cNvSpPr>
          <p:nvPr>
            <p:ph type="body" idx="1"/>
          </p:nvPr>
        </p:nvSpPr>
        <p:spPr>
          <a:xfrm>
            <a:off x="838200" y="1890443"/>
            <a:ext cx="10515600" cy="4286400"/>
          </a:xfrm>
          <a:prstGeom prst="rect">
            <a:avLst/>
          </a:prstGeom>
        </p:spPr>
        <p:txBody>
          <a:bodyPr spcFirstLastPara="1" wrap="square" lIns="91425" tIns="45700" rIns="91425" bIns="45700" anchor="t" anchorCtr="0">
            <a:normAutofit/>
          </a:bodyPr>
          <a:lstStyle/>
          <a:p>
            <a:pPr marL="131445" lvl="0" indent="0" algn="l" rtl="0">
              <a:lnSpc>
                <a:spcPct val="115000"/>
              </a:lnSpc>
              <a:spcBef>
                <a:spcPts val="1000"/>
              </a:spcBef>
              <a:spcAft>
                <a:spcPts val="0"/>
              </a:spcAft>
              <a:buSzPct val="64285"/>
            </a:pPr>
            <a:r>
              <a:rPr lang="en-GB" noProof="0" dirty="0">
                <a:highlight>
                  <a:srgbClr val="FFFF00"/>
                </a:highlight>
              </a:rPr>
              <a:t>[See example summary training Unit A]</a:t>
            </a:r>
            <a:endParaRPr lang="en-GB" sz="2400" noProof="0" dirty="0">
              <a:highlight>
                <a:srgbClr val="FFFF00"/>
              </a:highlight>
            </a:endParaRPr>
          </a:p>
        </p:txBody>
      </p:sp>
      <p:sp>
        <p:nvSpPr>
          <p:cNvPr id="1134" name="Google Shape;1134;p71"/>
          <p:cNvSpPr txBox="1">
            <a:spLocks noGrp="1"/>
          </p:cNvSpPr>
          <p:nvPr>
            <p:ph type="sldNum" idx="12"/>
          </p:nvPr>
        </p:nvSpPr>
        <p:spPr>
          <a:xfrm>
            <a:off x="8610600" y="636506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46</a:t>
            </a:fld>
            <a:endParaRPr/>
          </a:p>
        </p:txBody>
      </p:sp>
    </p:spTree>
    <p:extLst>
      <p:ext uri="{BB962C8B-B14F-4D97-AF65-F5344CB8AC3E}">
        <p14:creationId xmlns:p14="http://schemas.microsoft.com/office/powerpoint/2010/main" val="3419570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1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4EA8"/>
              </a:buClr>
              <a:buSzPts val="6000"/>
              <a:buFont typeface="Arial"/>
              <a:buNone/>
            </a:pPr>
            <a:r>
              <a:rPr lang="en-GB" noProof="0" dirty="0"/>
              <a:t>Questions &amp; Feedback</a:t>
            </a:r>
          </a:p>
        </p:txBody>
      </p:sp>
      <p:sp>
        <p:nvSpPr>
          <p:cNvPr id="1762" name="Google Shape;1762;p1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2400"/>
              <a:buNone/>
            </a:pPr>
            <a:endParaRPr/>
          </a:p>
        </p:txBody>
      </p:sp>
      <p:sp>
        <p:nvSpPr>
          <p:cNvPr id="1763" name="Google Shape;1763;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764" name="Google Shape;1764;p116"/>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47</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1769" name="Google Shape;1769;p117"/>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48</a:t>
            </a:fld>
            <a:endParaRPr sz="1200" b="0" i="0" u="none" strike="noStrike" cap="none">
              <a:solidFill>
                <a:srgbClr val="888888"/>
              </a:solidFill>
              <a:latin typeface="Arial"/>
              <a:ea typeface="Arial"/>
              <a:cs typeface="Arial"/>
              <a:sym typeface="Arial"/>
            </a:endParaRPr>
          </a:p>
        </p:txBody>
      </p:sp>
      <p:pic>
        <p:nvPicPr>
          <p:cNvPr id="1770" name="Google Shape;1770;p117"/>
          <p:cNvPicPr preferRelativeResize="0"/>
          <p:nvPr/>
        </p:nvPicPr>
        <p:blipFill rotWithShape="1">
          <a:blip r:embed="rId3">
            <a:alphaModFix/>
          </a:blip>
          <a:srcRect/>
          <a:stretch/>
        </p:blipFill>
        <p:spPr>
          <a:xfrm>
            <a:off x="4008252" y="1947772"/>
            <a:ext cx="3891516" cy="2994643"/>
          </a:xfrm>
          <a:prstGeom prst="rect">
            <a:avLst/>
          </a:prstGeom>
          <a:noFill/>
          <a:ln>
            <a:noFill/>
          </a:ln>
        </p:spPr>
      </p:pic>
      <p:sp>
        <p:nvSpPr>
          <p:cNvPr id="1771" name="Google Shape;1771;p117"/>
          <p:cNvSpPr txBox="1"/>
          <p:nvPr/>
        </p:nvSpPr>
        <p:spPr>
          <a:xfrm>
            <a:off x="2875077" y="953131"/>
            <a:ext cx="594485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800" b="0" i="0" u="none" strike="noStrike" cap="none">
                <a:solidFill>
                  <a:srgbClr val="000000"/>
                </a:solidFill>
                <a:latin typeface="Arial"/>
                <a:ea typeface="Arial"/>
                <a:cs typeface="Arial"/>
                <a:sym typeface="Arial"/>
              </a:rPr>
              <a:t>Thanks for your attention!</a:t>
            </a:r>
            <a:endParaRPr/>
          </a:p>
        </p:txBody>
      </p:sp>
      <p:sp>
        <p:nvSpPr>
          <p:cNvPr id="1772" name="Google Shape;1772;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pic>
        <p:nvPicPr>
          <p:cNvPr id="1773" name="Google Shape;1773;p117"/>
          <p:cNvPicPr preferRelativeResize="0"/>
          <p:nvPr/>
        </p:nvPicPr>
        <p:blipFill rotWithShape="1">
          <a:blip r:embed="rId4">
            <a:alphaModFix/>
          </a:blip>
          <a:srcRect/>
          <a:stretch/>
        </p:blipFill>
        <p:spPr>
          <a:xfrm>
            <a:off x="10186520" y="5643825"/>
            <a:ext cx="463100" cy="546600"/>
          </a:xfrm>
          <a:prstGeom prst="rect">
            <a:avLst/>
          </a:prstGeom>
          <a:noFill/>
          <a:ln>
            <a:noFill/>
          </a:ln>
        </p:spPr>
      </p:pic>
      <p:pic>
        <p:nvPicPr>
          <p:cNvPr id="1774" name="Google Shape;1774;p117" descr="cidimage002.png@01D4FECE.D63D32C0"/>
          <p:cNvPicPr preferRelativeResize="0"/>
          <p:nvPr/>
        </p:nvPicPr>
        <p:blipFill rotWithShape="1">
          <a:blip r:embed="rId5">
            <a:alphaModFix/>
          </a:blip>
          <a:srcRect/>
          <a:stretch/>
        </p:blipFill>
        <p:spPr>
          <a:xfrm>
            <a:off x="11266902" y="5674435"/>
            <a:ext cx="414671" cy="401685"/>
          </a:xfrm>
          <a:prstGeom prst="rect">
            <a:avLst/>
          </a:prstGeom>
          <a:noFill/>
          <a:ln>
            <a:noFill/>
          </a:ln>
        </p:spPr>
      </p:pic>
      <p:pic>
        <p:nvPicPr>
          <p:cNvPr id="1775" name="Google Shape;1775;p117"/>
          <p:cNvPicPr preferRelativeResize="0"/>
          <p:nvPr/>
        </p:nvPicPr>
        <p:blipFill rotWithShape="1">
          <a:blip r:embed="rId6">
            <a:alphaModFix/>
          </a:blip>
          <a:srcRect t="8772" b="16666"/>
          <a:stretch/>
        </p:blipFill>
        <p:spPr>
          <a:xfrm>
            <a:off x="5016416" y="5675446"/>
            <a:ext cx="968118" cy="356046"/>
          </a:xfrm>
          <a:prstGeom prst="rect">
            <a:avLst/>
          </a:prstGeom>
          <a:noFill/>
          <a:ln>
            <a:noFill/>
          </a:ln>
        </p:spPr>
      </p:pic>
      <p:pic>
        <p:nvPicPr>
          <p:cNvPr id="1776" name="Google Shape;1776;p117"/>
          <p:cNvPicPr preferRelativeResize="0"/>
          <p:nvPr/>
        </p:nvPicPr>
        <p:blipFill rotWithShape="1">
          <a:blip r:embed="rId7">
            <a:alphaModFix/>
          </a:blip>
          <a:srcRect/>
          <a:stretch/>
        </p:blipFill>
        <p:spPr>
          <a:xfrm>
            <a:off x="6496101" y="5662227"/>
            <a:ext cx="447505" cy="439814"/>
          </a:xfrm>
          <a:prstGeom prst="rect">
            <a:avLst/>
          </a:prstGeom>
          <a:noFill/>
          <a:ln>
            <a:noFill/>
          </a:ln>
        </p:spPr>
      </p:pic>
      <p:pic>
        <p:nvPicPr>
          <p:cNvPr id="1777" name="Google Shape;1777;p117"/>
          <p:cNvPicPr preferRelativeResize="0"/>
          <p:nvPr/>
        </p:nvPicPr>
        <p:blipFill rotWithShape="1">
          <a:blip r:embed="rId8">
            <a:alphaModFix/>
          </a:blip>
          <a:srcRect/>
          <a:stretch/>
        </p:blipFill>
        <p:spPr>
          <a:xfrm>
            <a:off x="7503002" y="5772902"/>
            <a:ext cx="520986" cy="240621"/>
          </a:xfrm>
          <a:prstGeom prst="rect">
            <a:avLst/>
          </a:prstGeom>
          <a:noFill/>
          <a:ln>
            <a:noFill/>
          </a:ln>
        </p:spPr>
      </p:pic>
      <p:pic>
        <p:nvPicPr>
          <p:cNvPr id="1778" name="Google Shape;1778;p117" descr="header_E"/>
          <p:cNvPicPr preferRelativeResize="0"/>
          <p:nvPr/>
        </p:nvPicPr>
        <p:blipFill rotWithShape="1">
          <a:blip r:embed="rId9">
            <a:alphaModFix/>
          </a:blip>
          <a:srcRect l="31882" r="31726"/>
          <a:stretch/>
        </p:blipFill>
        <p:spPr>
          <a:xfrm>
            <a:off x="8719343" y="5698491"/>
            <a:ext cx="786800" cy="367285"/>
          </a:xfrm>
          <a:prstGeom prst="rect">
            <a:avLst/>
          </a:prstGeom>
          <a:noFill/>
          <a:ln>
            <a:noFill/>
          </a:ln>
        </p:spPr>
      </p:pic>
      <p:pic>
        <p:nvPicPr>
          <p:cNvPr id="1779" name="Google Shape;1779;p117"/>
          <p:cNvPicPr preferRelativeResize="0"/>
          <p:nvPr/>
        </p:nvPicPr>
        <p:blipFill rotWithShape="1">
          <a:blip r:embed="rId10">
            <a:alphaModFix/>
          </a:blip>
          <a:srcRect/>
          <a:stretch/>
        </p:blipFill>
        <p:spPr>
          <a:xfrm>
            <a:off x="3157236" y="5776812"/>
            <a:ext cx="722915" cy="271360"/>
          </a:xfrm>
          <a:prstGeom prst="rect">
            <a:avLst/>
          </a:prstGeom>
          <a:noFill/>
          <a:ln>
            <a:noFill/>
          </a:ln>
        </p:spPr>
      </p:pic>
      <p:pic>
        <p:nvPicPr>
          <p:cNvPr id="1780" name="Google Shape;1780;p117" descr="R:\PR\01_Unternehmenskommunikation\12_Corporate_Design\02_Logo\bea_logo_black_font\bea_logo_black_font_c4_transp.jpg"/>
          <p:cNvPicPr preferRelativeResize="0"/>
          <p:nvPr/>
        </p:nvPicPr>
        <p:blipFill rotWithShape="1">
          <a:blip r:embed="rId11">
            <a:alphaModFix/>
          </a:blip>
          <a:srcRect/>
          <a:stretch/>
        </p:blipFill>
        <p:spPr>
          <a:xfrm>
            <a:off x="4244472" y="5789582"/>
            <a:ext cx="517496" cy="288447"/>
          </a:xfrm>
          <a:prstGeom prst="rect">
            <a:avLst/>
          </a:prstGeom>
          <a:noFill/>
          <a:ln>
            <a:noFill/>
          </a:ln>
        </p:spPr>
      </p:pic>
      <p:pic>
        <p:nvPicPr>
          <p:cNvPr id="1781" name="Google Shape;1781;p117"/>
          <p:cNvPicPr preferRelativeResize="0"/>
          <p:nvPr/>
        </p:nvPicPr>
        <p:blipFill rotWithShape="1">
          <a:blip r:embed="rId12">
            <a:alphaModFix/>
          </a:blip>
          <a:srcRect/>
          <a:stretch/>
        </p:blipFill>
        <p:spPr>
          <a:xfrm>
            <a:off x="1901797" y="5721421"/>
            <a:ext cx="919086" cy="354787"/>
          </a:xfrm>
          <a:prstGeom prst="rect">
            <a:avLst/>
          </a:prstGeom>
          <a:noFill/>
          <a:ln>
            <a:noFill/>
          </a:ln>
        </p:spPr>
      </p:pic>
      <p:pic>
        <p:nvPicPr>
          <p:cNvPr id="1782" name="Google Shape;1782;p117" descr="https://365tno.sharepoint.com/sites/intranet/Organisation/CS/Marketing_Communications/Externe-profilering/Logos/426_1_TNO_ifl_zwart.png"/>
          <p:cNvPicPr preferRelativeResize="0"/>
          <p:nvPr/>
        </p:nvPicPr>
        <p:blipFill rotWithShape="1">
          <a:blip r:embed="rId13">
            <a:alphaModFix/>
          </a:blip>
          <a:srcRect l="7704" t="16984" r="4714" b="21686"/>
          <a:stretch/>
        </p:blipFill>
        <p:spPr>
          <a:xfrm>
            <a:off x="549536" y="5806262"/>
            <a:ext cx="1015908" cy="1713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7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34EA8"/>
              </a:buClr>
              <a:buSzPts val="6000"/>
              <a:buFont typeface="Arial"/>
              <a:buNone/>
            </a:pPr>
            <a:r>
              <a:rPr lang="en-GB" noProof="0" dirty="0"/>
              <a:t>Key elements of previous </a:t>
            </a:r>
            <a:r>
              <a:rPr lang="en-GB" dirty="0"/>
              <a:t>units in this training module</a:t>
            </a:r>
            <a:endParaRPr lang="en-GB" noProof="0" dirty="0"/>
          </a:p>
        </p:txBody>
      </p:sp>
      <p:sp>
        <p:nvSpPr>
          <p:cNvPr id="1176" name="Google Shape;1176;p7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2400"/>
              <a:buNone/>
            </a:pPr>
            <a:endParaRPr/>
          </a:p>
        </p:txBody>
      </p:sp>
      <p:sp>
        <p:nvSpPr>
          <p:cNvPr id="1177" name="Google Shape;1177;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178" name="Google Shape;1178;p75"/>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5</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76"/>
          <p:cNvSpPr txBox="1">
            <a:spLocks noGrp="1"/>
          </p:cNvSpPr>
          <p:nvPr>
            <p:ph type="title"/>
          </p:nvPr>
        </p:nvSpPr>
        <p:spPr>
          <a:xfrm>
            <a:off x="838200" y="1253017"/>
            <a:ext cx="10515600" cy="57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t>What do we mean with ‘collective energy projects’?</a:t>
            </a:r>
          </a:p>
        </p:txBody>
      </p:sp>
      <p:sp>
        <p:nvSpPr>
          <p:cNvPr id="1185" name="Google Shape;1185;p76"/>
          <p:cNvSpPr txBox="1">
            <a:spLocks noGrp="1"/>
          </p:cNvSpPr>
          <p:nvPr>
            <p:ph type="body" idx="1"/>
          </p:nvPr>
        </p:nvSpPr>
        <p:spPr>
          <a:xfrm>
            <a:off x="838200" y="1890443"/>
            <a:ext cx="10515600" cy="4286519"/>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SzPts val="1800"/>
              <a:buNone/>
            </a:pPr>
            <a:endParaRPr lang="en-GB" sz="2800" noProof="0" dirty="0">
              <a:latin typeface="Arial"/>
              <a:ea typeface="Arial"/>
              <a:cs typeface="Arial"/>
              <a:sym typeface="Arial"/>
            </a:endParaRPr>
          </a:p>
          <a:p>
            <a:pPr marL="457200" lvl="0" indent="-457200" algn="l" rtl="0">
              <a:lnSpc>
                <a:spcPct val="90000"/>
              </a:lnSpc>
              <a:spcBef>
                <a:spcPts val="1000"/>
              </a:spcBef>
              <a:spcAft>
                <a:spcPts val="0"/>
              </a:spcAft>
              <a:buSzPts val="1800"/>
              <a:buFont typeface="Arial"/>
              <a:buChar char="•"/>
            </a:pPr>
            <a:r>
              <a:rPr lang="en-GB" sz="2800" noProof="0" dirty="0">
                <a:latin typeface="Arial"/>
                <a:ea typeface="Arial"/>
                <a:cs typeface="Arial"/>
                <a:sym typeface="Arial"/>
              </a:rPr>
              <a:t>Implementing energy efficiency measures </a:t>
            </a:r>
            <a:r>
              <a:rPr lang="en-GB" sz="2800" b="1" noProof="0" dirty="0">
                <a:solidFill>
                  <a:schemeClr val="accent5"/>
                </a:solidFill>
                <a:latin typeface="Arial"/>
                <a:ea typeface="Arial"/>
                <a:cs typeface="Arial"/>
                <a:sym typeface="Arial"/>
              </a:rPr>
              <a:t>together</a:t>
            </a:r>
          </a:p>
          <a:p>
            <a:pPr marL="1143000" lvl="1" indent="-457200" algn="l" rtl="0">
              <a:lnSpc>
                <a:spcPct val="90000"/>
              </a:lnSpc>
              <a:spcBef>
                <a:spcPts val="500"/>
              </a:spcBef>
              <a:spcAft>
                <a:spcPts val="0"/>
              </a:spcAft>
              <a:buSzPts val="2800"/>
              <a:buChar char="•"/>
            </a:pPr>
            <a:r>
              <a:rPr lang="en-GB" noProof="0" dirty="0"/>
              <a:t>Two or more SMEs join forces</a:t>
            </a:r>
          </a:p>
          <a:p>
            <a:pPr marL="457200" lvl="0" indent="-228600" algn="l" rtl="0">
              <a:lnSpc>
                <a:spcPct val="90000"/>
              </a:lnSpc>
              <a:spcBef>
                <a:spcPts val="1000"/>
              </a:spcBef>
              <a:spcAft>
                <a:spcPts val="0"/>
              </a:spcAft>
              <a:buSzPts val="1800"/>
              <a:buNone/>
            </a:pPr>
            <a:endParaRPr lang="en-GB" noProof="0" dirty="0"/>
          </a:p>
          <a:p>
            <a:pPr marL="457200" lvl="0" indent="-457200" algn="l" rtl="0">
              <a:lnSpc>
                <a:spcPct val="90000"/>
              </a:lnSpc>
              <a:spcBef>
                <a:spcPts val="1000"/>
              </a:spcBef>
              <a:spcAft>
                <a:spcPts val="0"/>
              </a:spcAft>
              <a:buSzPts val="1800"/>
              <a:buFont typeface="Arial"/>
              <a:buChar char="•"/>
            </a:pPr>
            <a:r>
              <a:rPr lang="en-GB" noProof="0" dirty="0"/>
              <a:t>A Trusted Partner takes a facilitating role, partly unburdening the individual SMEs</a:t>
            </a:r>
          </a:p>
          <a:p>
            <a:pPr marL="1143000" lvl="1" indent="-457200" algn="l" rtl="0">
              <a:lnSpc>
                <a:spcPct val="90000"/>
              </a:lnSpc>
              <a:spcBef>
                <a:spcPts val="500"/>
              </a:spcBef>
              <a:spcAft>
                <a:spcPts val="0"/>
              </a:spcAft>
              <a:buSzPts val="2800"/>
              <a:buChar char="•"/>
            </a:pPr>
            <a:r>
              <a:rPr lang="en-GB" noProof="0" dirty="0"/>
              <a:t>This role can be taken by one or several of the SMEs, or a business park association, but also in some cases a municipality or energy service supplier</a:t>
            </a:r>
          </a:p>
          <a:p>
            <a:pPr marL="457200" lvl="0" indent="-228600" algn="l" rtl="0">
              <a:lnSpc>
                <a:spcPct val="90000"/>
              </a:lnSpc>
              <a:spcBef>
                <a:spcPts val="1000"/>
              </a:spcBef>
              <a:spcAft>
                <a:spcPts val="0"/>
              </a:spcAft>
              <a:buSzPts val="1800"/>
              <a:buNone/>
            </a:pPr>
            <a:endParaRPr lang="en-GB" noProof="0" dirty="0"/>
          </a:p>
        </p:txBody>
      </p:sp>
      <p:sp>
        <p:nvSpPr>
          <p:cNvPr id="1186" name="Google Shape;1186;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187" name="Google Shape;1187;p76"/>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6</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graphicFrame>
        <p:nvGraphicFramePr>
          <p:cNvPr id="1193" name="Google Shape;1193;p77"/>
          <p:cNvGraphicFramePr/>
          <p:nvPr/>
        </p:nvGraphicFramePr>
        <p:xfrm>
          <a:off x="1187844" y="1163292"/>
          <a:ext cx="9410750" cy="4373425"/>
        </p:xfrm>
        <a:graphic>
          <a:graphicData uri="http://schemas.openxmlformats.org/drawingml/2006/table">
            <a:tbl>
              <a:tblPr firstRow="1" bandRow="1">
                <a:noFill/>
                <a:tableStyleId>{CCF19553-0C20-435E-A2EA-EFDDF2E0E0C5}</a:tableStyleId>
              </a:tblPr>
              <a:tblGrid>
                <a:gridCol w="2400350">
                  <a:extLst>
                    <a:ext uri="{9D8B030D-6E8A-4147-A177-3AD203B41FA5}">
                      <a16:colId xmlns:a16="http://schemas.microsoft.com/office/drawing/2014/main" val="20000"/>
                    </a:ext>
                  </a:extLst>
                </a:gridCol>
                <a:gridCol w="2642000">
                  <a:extLst>
                    <a:ext uri="{9D8B030D-6E8A-4147-A177-3AD203B41FA5}">
                      <a16:colId xmlns:a16="http://schemas.microsoft.com/office/drawing/2014/main" val="20001"/>
                    </a:ext>
                  </a:extLst>
                </a:gridCol>
                <a:gridCol w="4368400">
                  <a:extLst>
                    <a:ext uri="{9D8B030D-6E8A-4147-A177-3AD203B41FA5}">
                      <a16:colId xmlns:a16="http://schemas.microsoft.com/office/drawing/2014/main" val="20002"/>
                    </a:ext>
                  </a:extLst>
                </a:gridCol>
              </a:tblGrid>
              <a:tr h="405725">
                <a:tc>
                  <a:txBody>
                    <a:bodyPr/>
                    <a:lstStyle/>
                    <a:p>
                      <a:pPr marL="0" marR="0" lvl="0" indent="0" algn="ctr" rtl="0">
                        <a:lnSpc>
                          <a:spcPct val="100000"/>
                        </a:lnSpc>
                        <a:spcBef>
                          <a:spcPts val="0"/>
                        </a:spcBef>
                        <a:spcAft>
                          <a:spcPts val="0"/>
                        </a:spcAft>
                        <a:buNone/>
                      </a:pPr>
                      <a:r>
                        <a:rPr lang="nl-NL" sz="1400" u="none" strike="noStrike" cap="none">
                          <a:latin typeface="Arial"/>
                          <a:ea typeface="Arial"/>
                          <a:cs typeface="Arial"/>
                          <a:sym typeface="Arial"/>
                        </a:rPr>
                        <a:t>Area</a:t>
                      </a:r>
                      <a:endParaRPr/>
                    </a:p>
                  </a:txBody>
                  <a:tcPr marL="91450" marR="91450" marT="45725" marB="45725"/>
                </a:tc>
                <a:tc>
                  <a:txBody>
                    <a:bodyPr/>
                    <a:lstStyle/>
                    <a:p>
                      <a:pPr marL="0" marR="0" lvl="0" indent="0" algn="ctr" rtl="0">
                        <a:lnSpc>
                          <a:spcPct val="100000"/>
                        </a:lnSpc>
                        <a:spcBef>
                          <a:spcPts val="0"/>
                        </a:spcBef>
                        <a:spcAft>
                          <a:spcPts val="0"/>
                        </a:spcAft>
                        <a:buNone/>
                      </a:pPr>
                      <a:r>
                        <a:rPr lang="nl-NL" sz="1400" u="none" strike="noStrike" cap="none">
                          <a:latin typeface="Arial"/>
                          <a:ea typeface="Arial"/>
                          <a:cs typeface="Arial"/>
                          <a:sym typeface="Arial"/>
                        </a:rPr>
                        <a:t>Building</a:t>
                      </a:r>
                      <a:endParaRPr/>
                    </a:p>
                  </a:txBody>
                  <a:tcPr marL="91450" marR="91450" marT="45725" marB="45725"/>
                </a:tc>
                <a:tc>
                  <a:txBody>
                    <a:bodyPr/>
                    <a:lstStyle/>
                    <a:p>
                      <a:pPr marL="0" marR="0" lvl="0" indent="0" algn="ctr" rtl="0">
                        <a:lnSpc>
                          <a:spcPct val="100000"/>
                        </a:lnSpc>
                        <a:spcBef>
                          <a:spcPts val="0"/>
                        </a:spcBef>
                        <a:spcAft>
                          <a:spcPts val="0"/>
                        </a:spcAft>
                        <a:buNone/>
                      </a:pPr>
                      <a:r>
                        <a:rPr lang="nl-NL" sz="1400" u="none" strike="noStrike" cap="none">
                          <a:latin typeface="Arial"/>
                          <a:ea typeface="Arial"/>
                          <a:cs typeface="Arial"/>
                          <a:sym typeface="Arial"/>
                        </a:rPr>
                        <a:t>Energy Culture of companies</a:t>
                      </a:r>
                      <a:endParaRPr/>
                    </a:p>
                  </a:txBody>
                  <a:tcPr marL="91450" marR="91450" marT="45725" marB="45725"/>
                </a:tc>
                <a:extLst>
                  <a:ext uri="{0D108BD9-81ED-4DB2-BD59-A6C34878D82A}">
                    <a16:rowId xmlns:a16="http://schemas.microsoft.com/office/drawing/2014/main" val="10000"/>
                  </a:ext>
                </a:extLst>
              </a:tr>
              <a:tr h="3967700">
                <a:tc>
                  <a:txBody>
                    <a:bodyPr/>
                    <a:lstStyle/>
                    <a:p>
                      <a:pPr marL="0" marR="0" lvl="0" indent="0" algn="l" rtl="0">
                        <a:lnSpc>
                          <a:spcPct val="100000"/>
                        </a:lnSpc>
                        <a:spcBef>
                          <a:spcPts val="0"/>
                        </a:spcBef>
                        <a:spcAft>
                          <a:spcPts val="0"/>
                        </a:spcAft>
                        <a:buNone/>
                      </a:pPr>
                      <a:endParaRPr sz="1400" u="none" strike="noStrike" cap="none">
                        <a:latin typeface="Arial"/>
                        <a:ea typeface="Arial"/>
                        <a:cs typeface="Arial"/>
                        <a:sym typeface="Arial"/>
                      </a:endParaRPr>
                    </a:p>
                  </a:txBody>
                  <a:tcPr marL="91450" marR="91450" marT="45725" marB="45725">
                    <a:lnR w="12700" cap="flat" cmpd="sng">
                      <a:solidFill>
                        <a:schemeClr val="accent1"/>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endParaRPr sz="1400" u="none" strike="noStrike" cap="none">
                        <a:latin typeface="Arial"/>
                        <a:ea typeface="Arial"/>
                        <a:cs typeface="Arial"/>
                        <a:sym typeface="Arial"/>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endParaRPr sz="1400" u="none" strike="noStrike" cap="none">
                        <a:latin typeface="Arial"/>
                        <a:ea typeface="Arial"/>
                        <a:cs typeface="Arial"/>
                        <a:sym typeface="Arial"/>
                      </a:endParaRPr>
                    </a:p>
                  </a:txBody>
                  <a:tcPr marL="91450" marR="91450" marT="45725" marB="45725">
                    <a:lnL w="12700" cap="flat" cmpd="sng">
                      <a:solidFill>
                        <a:schemeClr val="accent1"/>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graphicFrame>
        <p:nvGraphicFramePr>
          <p:cNvPr id="1194" name="Google Shape;1194;p77"/>
          <p:cNvGraphicFramePr/>
          <p:nvPr/>
        </p:nvGraphicFramePr>
        <p:xfrm>
          <a:off x="2781300" y="5591714"/>
          <a:ext cx="3822700" cy="947510"/>
        </p:xfrm>
        <a:graphic>
          <a:graphicData uri="http://schemas.openxmlformats.org/drawingml/2006/table">
            <a:tbl>
              <a:tblPr firstRow="1" bandRow="1">
                <a:noFill/>
                <a:tableStyleId>{CCF19553-0C20-435E-A2EA-EFDDF2E0E0C5}</a:tableStyleId>
              </a:tblPr>
              <a:tblGrid>
                <a:gridCol w="1911350">
                  <a:extLst>
                    <a:ext uri="{9D8B030D-6E8A-4147-A177-3AD203B41FA5}">
                      <a16:colId xmlns:a16="http://schemas.microsoft.com/office/drawing/2014/main" val="20000"/>
                    </a:ext>
                  </a:extLst>
                </a:gridCol>
                <a:gridCol w="1911350">
                  <a:extLst>
                    <a:ext uri="{9D8B030D-6E8A-4147-A177-3AD203B41FA5}">
                      <a16:colId xmlns:a16="http://schemas.microsoft.com/office/drawing/2014/main" val="20001"/>
                    </a:ext>
                  </a:extLst>
                </a:gridCol>
              </a:tblGrid>
              <a:tr h="177800">
                <a:tc>
                  <a:txBody>
                    <a:bodyPr/>
                    <a:lstStyle/>
                    <a:p>
                      <a:pPr marL="0" marR="0" lvl="0" indent="0" algn="ctr" rtl="0">
                        <a:lnSpc>
                          <a:spcPct val="100000"/>
                        </a:lnSpc>
                        <a:spcBef>
                          <a:spcPts val="0"/>
                        </a:spcBef>
                        <a:spcAft>
                          <a:spcPts val="0"/>
                        </a:spcAft>
                        <a:buNone/>
                      </a:pPr>
                      <a:r>
                        <a:rPr lang="nl-NL" sz="1400" u="none" strike="noStrike" cap="none"/>
                        <a:t>Circularity</a:t>
                      </a:r>
                      <a:endParaRPr/>
                    </a:p>
                  </a:txBody>
                  <a:tcPr marL="91450" marR="91450" marT="45725" marB="45725"/>
                </a:tc>
                <a:tc>
                  <a:txBody>
                    <a:bodyPr/>
                    <a:lstStyle/>
                    <a:p>
                      <a:pPr marL="0" marR="0" lvl="0" indent="0" algn="ctr" rtl="0">
                        <a:lnSpc>
                          <a:spcPct val="100000"/>
                        </a:lnSpc>
                        <a:spcBef>
                          <a:spcPts val="0"/>
                        </a:spcBef>
                        <a:spcAft>
                          <a:spcPts val="0"/>
                        </a:spcAft>
                        <a:buNone/>
                      </a:pPr>
                      <a:r>
                        <a:rPr lang="nl-NL" sz="1400" u="none" strike="noStrike" cap="none"/>
                        <a:t>Transport</a:t>
                      </a:r>
                      <a:endParaRPr/>
                    </a:p>
                  </a:txBody>
                  <a:tcPr marL="91450" marR="91450" marT="45725" marB="45725"/>
                </a:tc>
                <a:extLst>
                  <a:ext uri="{0D108BD9-81ED-4DB2-BD59-A6C34878D82A}">
                    <a16:rowId xmlns:a16="http://schemas.microsoft.com/office/drawing/2014/main" val="10000"/>
                  </a:ext>
                </a:extLst>
              </a:tr>
              <a:tr h="64270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R w="12700" cap="flat" cmpd="sng">
                      <a:solidFill>
                        <a:schemeClr val="accent1"/>
                      </a:solidFill>
                      <a:prstDash val="solid"/>
                      <a:round/>
                      <a:headEnd type="none" w="sm" len="sm"/>
                      <a:tailEnd type="none" w="sm" len="sm"/>
                    </a:lnR>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accent1"/>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
        <p:nvSpPr>
          <p:cNvPr id="1195" name="Google Shape;119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10 January, 2022</a:t>
            </a:r>
            <a:endParaRPr/>
          </a:p>
        </p:txBody>
      </p:sp>
      <p:sp>
        <p:nvSpPr>
          <p:cNvPr id="1196" name="Google Shape;1196;p77"/>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nl-NL" sz="1200" b="0" i="0" u="none" strike="noStrike" cap="none">
                <a:solidFill>
                  <a:srgbClr val="888888"/>
                </a:solidFill>
                <a:latin typeface="Arial"/>
                <a:ea typeface="Arial"/>
                <a:cs typeface="Arial"/>
                <a:sym typeface="Arial"/>
              </a:rPr>
              <a:t>7</a:t>
            </a:fld>
            <a:endParaRPr sz="1200" b="0" i="0" u="none" strike="noStrike" cap="none">
              <a:solidFill>
                <a:srgbClr val="888888"/>
              </a:solidFill>
              <a:latin typeface="Arial"/>
              <a:ea typeface="Arial"/>
              <a:cs typeface="Arial"/>
              <a:sym typeface="Arial"/>
            </a:endParaRPr>
          </a:p>
        </p:txBody>
      </p:sp>
      <p:pic>
        <p:nvPicPr>
          <p:cNvPr id="1197" name="Google Shape;1197;p77"/>
          <p:cNvPicPr preferRelativeResize="0"/>
          <p:nvPr/>
        </p:nvPicPr>
        <p:blipFill rotWithShape="1">
          <a:blip r:embed="rId3">
            <a:alphaModFix/>
          </a:blip>
          <a:srcRect/>
          <a:stretch/>
        </p:blipFill>
        <p:spPr>
          <a:xfrm>
            <a:off x="1369021" y="4610648"/>
            <a:ext cx="733131" cy="625829"/>
          </a:xfrm>
          <a:prstGeom prst="rect">
            <a:avLst/>
          </a:prstGeom>
          <a:noFill/>
          <a:ln>
            <a:noFill/>
          </a:ln>
        </p:spPr>
      </p:pic>
      <p:pic>
        <p:nvPicPr>
          <p:cNvPr id="1198" name="Google Shape;1198;p77"/>
          <p:cNvPicPr preferRelativeResize="0"/>
          <p:nvPr/>
        </p:nvPicPr>
        <p:blipFill rotWithShape="1">
          <a:blip r:embed="rId4">
            <a:alphaModFix/>
          </a:blip>
          <a:srcRect/>
          <a:stretch/>
        </p:blipFill>
        <p:spPr>
          <a:xfrm>
            <a:off x="1358839" y="2532425"/>
            <a:ext cx="857250" cy="857250"/>
          </a:xfrm>
          <a:prstGeom prst="rect">
            <a:avLst/>
          </a:prstGeom>
          <a:noFill/>
          <a:ln>
            <a:noFill/>
          </a:ln>
        </p:spPr>
      </p:pic>
      <p:sp>
        <p:nvSpPr>
          <p:cNvPr id="1199" name="Google Shape;1199;p77"/>
          <p:cNvSpPr txBox="1"/>
          <p:nvPr/>
        </p:nvSpPr>
        <p:spPr>
          <a:xfrm>
            <a:off x="2263313" y="2891017"/>
            <a:ext cx="113204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PV on land</a:t>
            </a:r>
            <a:endParaRPr/>
          </a:p>
        </p:txBody>
      </p:sp>
      <p:sp>
        <p:nvSpPr>
          <p:cNvPr id="1200" name="Google Shape;1200;p77"/>
          <p:cNvSpPr txBox="1"/>
          <p:nvPr/>
        </p:nvSpPr>
        <p:spPr>
          <a:xfrm>
            <a:off x="3587257" y="1827261"/>
            <a:ext cx="12779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Solar panels</a:t>
            </a:r>
            <a:endParaRPr/>
          </a:p>
        </p:txBody>
      </p:sp>
      <p:sp>
        <p:nvSpPr>
          <p:cNvPr id="1201" name="Google Shape;1201;p77"/>
          <p:cNvSpPr txBox="1"/>
          <p:nvPr/>
        </p:nvSpPr>
        <p:spPr>
          <a:xfrm>
            <a:off x="1358852" y="3911864"/>
            <a:ext cx="14221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Heat network</a:t>
            </a:r>
            <a:endParaRPr sz="1400" b="1" i="0" u="none" strike="noStrike" cap="none">
              <a:solidFill>
                <a:srgbClr val="6A962C"/>
              </a:solidFill>
              <a:latin typeface="Arial"/>
              <a:ea typeface="Arial"/>
              <a:cs typeface="Arial"/>
              <a:sym typeface="Arial"/>
            </a:endParaRPr>
          </a:p>
        </p:txBody>
      </p:sp>
      <p:sp>
        <p:nvSpPr>
          <p:cNvPr id="1202" name="Google Shape;1202;p77"/>
          <p:cNvSpPr txBox="1"/>
          <p:nvPr/>
        </p:nvSpPr>
        <p:spPr>
          <a:xfrm>
            <a:off x="3717840" y="2967166"/>
            <a:ext cx="9028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Heating</a:t>
            </a:r>
            <a:endParaRPr sz="1400" b="1" i="0" u="none" strike="noStrike" cap="none">
              <a:solidFill>
                <a:srgbClr val="6A962C"/>
              </a:solidFill>
              <a:latin typeface="Arial"/>
              <a:ea typeface="Arial"/>
              <a:cs typeface="Arial"/>
              <a:sym typeface="Arial"/>
            </a:endParaRPr>
          </a:p>
        </p:txBody>
      </p:sp>
      <p:sp>
        <p:nvSpPr>
          <p:cNvPr id="1203" name="Google Shape;1203;p77"/>
          <p:cNvSpPr txBox="1"/>
          <p:nvPr/>
        </p:nvSpPr>
        <p:spPr>
          <a:xfrm>
            <a:off x="4684464" y="2399558"/>
            <a:ext cx="117097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Insulation</a:t>
            </a:r>
            <a:endParaRPr sz="1400" b="1" i="0" u="none" strike="noStrike" cap="none">
              <a:solidFill>
                <a:srgbClr val="6A962C"/>
              </a:solidFill>
              <a:latin typeface="Arial"/>
              <a:ea typeface="Arial"/>
              <a:cs typeface="Arial"/>
              <a:sym typeface="Arial"/>
            </a:endParaRPr>
          </a:p>
        </p:txBody>
      </p:sp>
      <p:sp>
        <p:nvSpPr>
          <p:cNvPr id="1204" name="Google Shape;1204;p77"/>
          <p:cNvSpPr txBox="1"/>
          <p:nvPr/>
        </p:nvSpPr>
        <p:spPr>
          <a:xfrm>
            <a:off x="2236810" y="4772607"/>
            <a:ext cx="11208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Wind mills</a:t>
            </a:r>
            <a:endParaRPr sz="1400" b="1" i="0" u="none" strike="noStrike" cap="none">
              <a:solidFill>
                <a:srgbClr val="6A962C"/>
              </a:solidFill>
              <a:latin typeface="Arial"/>
              <a:ea typeface="Arial"/>
              <a:cs typeface="Arial"/>
              <a:sym typeface="Arial"/>
            </a:endParaRPr>
          </a:p>
        </p:txBody>
      </p:sp>
      <p:sp>
        <p:nvSpPr>
          <p:cNvPr id="1205" name="Google Shape;1205;p77"/>
          <p:cNvSpPr txBox="1"/>
          <p:nvPr/>
        </p:nvSpPr>
        <p:spPr>
          <a:xfrm>
            <a:off x="1374461" y="1844713"/>
            <a:ext cx="111839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Buffering, Storage</a:t>
            </a:r>
            <a:endParaRPr/>
          </a:p>
        </p:txBody>
      </p:sp>
      <p:sp>
        <p:nvSpPr>
          <p:cNvPr id="1206" name="Google Shape;1206;p77"/>
          <p:cNvSpPr txBox="1"/>
          <p:nvPr/>
        </p:nvSpPr>
        <p:spPr>
          <a:xfrm>
            <a:off x="9117219" y="2168300"/>
            <a:ext cx="10454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Efficiency</a:t>
            </a:r>
            <a:endParaRPr/>
          </a:p>
        </p:txBody>
      </p:sp>
      <p:sp>
        <p:nvSpPr>
          <p:cNvPr id="1207" name="Google Shape;1207;p77"/>
          <p:cNvSpPr txBox="1"/>
          <p:nvPr/>
        </p:nvSpPr>
        <p:spPr>
          <a:xfrm>
            <a:off x="4562623" y="3633589"/>
            <a:ext cx="12629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LED lighting</a:t>
            </a:r>
            <a:endParaRPr sz="1400" b="1" i="0" u="none" strike="noStrike" cap="none">
              <a:solidFill>
                <a:srgbClr val="6A962C"/>
              </a:solidFill>
              <a:latin typeface="Arial"/>
              <a:ea typeface="Arial"/>
              <a:cs typeface="Arial"/>
              <a:sym typeface="Arial"/>
            </a:endParaRPr>
          </a:p>
        </p:txBody>
      </p:sp>
      <p:sp>
        <p:nvSpPr>
          <p:cNvPr id="1208" name="Google Shape;1208;p77"/>
          <p:cNvSpPr txBox="1"/>
          <p:nvPr/>
        </p:nvSpPr>
        <p:spPr>
          <a:xfrm>
            <a:off x="4573139" y="4809553"/>
            <a:ext cx="140192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Building management</a:t>
            </a:r>
            <a:endParaRPr/>
          </a:p>
        </p:txBody>
      </p:sp>
      <p:sp>
        <p:nvSpPr>
          <p:cNvPr id="1209" name="Google Shape;1209;p77"/>
          <p:cNvSpPr txBox="1"/>
          <p:nvPr/>
        </p:nvSpPr>
        <p:spPr>
          <a:xfrm>
            <a:off x="3847489" y="4318395"/>
            <a:ext cx="88036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Sensors</a:t>
            </a:r>
            <a:endParaRPr/>
          </a:p>
        </p:txBody>
      </p:sp>
      <p:pic>
        <p:nvPicPr>
          <p:cNvPr id="1210" name="Google Shape;1210;p77"/>
          <p:cNvPicPr preferRelativeResize="0"/>
          <p:nvPr/>
        </p:nvPicPr>
        <p:blipFill rotWithShape="1">
          <a:blip r:embed="rId5">
            <a:alphaModFix/>
          </a:blip>
          <a:srcRect/>
          <a:stretch/>
        </p:blipFill>
        <p:spPr>
          <a:xfrm>
            <a:off x="4942321" y="2887092"/>
            <a:ext cx="668543" cy="668543"/>
          </a:xfrm>
          <a:prstGeom prst="rect">
            <a:avLst/>
          </a:prstGeom>
          <a:noFill/>
          <a:ln>
            <a:noFill/>
          </a:ln>
        </p:spPr>
      </p:pic>
      <p:pic>
        <p:nvPicPr>
          <p:cNvPr id="1211" name="Google Shape;1211;p77"/>
          <p:cNvPicPr preferRelativeResize="0"/>
          <p:nvPr/>
        </p:nvPicPr>
        <p:blipFill rotWithShape="1">
          <a:blip r:embed="rId6">
            <a:alphaModFix/>
          </a:blip>
          <a:srcRect/>
          <a:stretch/>
        </p:blipFill>
        <p:spPr>
          <a:xfrm>
            <a:off x="2747485" y="3762330"/>
            <a:ext cx="688564" cy="688564"/>
          </a:xfrm>
          <a:prstGeom prst="rect">
            <a:avLst/>
          </a:prstGeom>
          <a:noFill/>
          <a:ln>
            <a:noFill/>
          </a:ln>
        </p:spPr>
      </p:pic>
      <p:pic>
        <p:nvPicPr>
          <p:cNvPr id="1212" name="Google Shape;1212;p77"/>
          <p:cNvPicPr preferRelativeResize="0"/>
          <p:nvPr/>
        </p:nvPicPr>
        <p:blipFill rotWithShape="1">
          <a:blip r:embed="rId7">
            <a:alphaModFix/>
          </a:blip>
          <a:srcRect/>
          <a:stretch/>
        </p:blipFill>
        <p:spPr>
          <a:xfrm>
            <a:off x="3704529" y="3391148"/>
            <a:ext cx="797741" cy="797741"/>
          </a:xfrm>
          <a:prstGeom prst="rect">
            <a:avLst/>
          </a:prstGeom>
          <a:noFill/>
          <a:ln>
            <a:noFill/>
          </a:ln>
        </p:spPr>
      </p:pic>
      <p:pic>
        <p:nvPicPr>
          <p:cNvPr id="1213" name="Google Shape;1213;p77"/>
          <p:cNvPicPr preferRelativeResize="0"/>
          <p:nvPr/>
        </p:nvPicPr>
        <p:blipFill rotWithShape="1">
          <a:blip r:embed="rId8">
            <a:alphaModFix/>
          </a:blip>
          <a:srcRect/>
          <a:stretch/>
        </p:blipFill>
        <p:spPr>
          <a:xfrm>
            <a:off x="5057380" y="1445137"/>
            <a:ext cx="691964" cy="691964"/>
          </a:xfrm>
          <a:prstGeom prst="rect">
            <a:avLst/>
          </a:prstGeom>
          <a:noFill/>
          <a:ln>
            <a:noFill/>
          </a:ln>
        </p:spPr>
      </p:pic>
      <p:pic>
        <p:nvPicPr>
          <p:cNvPr id="1214" name="Google Shape;1214;p77"/>
          <p:cNvPicPr preferRelativeResize="0"/>
          <p:nvPr/>
        </p:nvPicPr>
        <p:blipFill rotWithShape="1">
          <a:blip r:embed="rId9">
            <a:alphaModFix/>
          </a:blip>
          <a:srcRect/>
          <a:stretch/>
        </p:blipFill>
        <p:spPr>
          <a:xfrm>
            <a:off x="3887515" y="2326845"/>
            <a:ext cx="495062" cy="495062"/>
          </a:xfrm>
          <a:prstGeom prst="rect">
            <a:avLst/>
          </a:prstGeom>
          <a:noFill/>
          <a:ln>
            <a:noFill/>
          </a:ln>
        </p:spPr>
      </p:pic>
      <p:pic>
        <p:nvPicPr>
          <p:cNvPr id="1215" name="Google Shape;1215;p77"/>
          <p:cNvPicPr preferRelativeResize="0"/>
          <p:nvPr/>
        </p:nvPicPr>
        <p:blipFill rotWithShape="1">
          <a:blip r:embed="rId10">
            <a:alphaModFix/>
          </a:blip>
          <a:srcRect/>
          <a:stretch/>
        </p:blipFill>
        <p:spPr>
          <a:xfrm>
            <a:off x="2706970" y="1791119"/>
            <a:ext cx="670587" cy="670587"/>
          </a:xfrm>
          <a:prstGeom prst="rect">
            <a:avLst/>
          </a:prstGeom>
          <a:noFill/>
          <a:ln>
            <a:noFill/>
          </a:ln>
        </p:spPr>
      </p:pic>
      <p:pic>
        <p:nvPicPr>
          <p:cNvPr id="1216" name="Google Shape;1216;p77"/>
          <p:cNvPicPr preferRelativeResize="0"/>
          <p:nvPr/>
        </p:nvPicPr>
        <p:blipFill rotWithShape="1">
          <a:blip r:embed="rId11">
            <a:alphaModFix/>
          </a:blip>
          <a:srcRect/>
          <a:stretch/>
        </p:blipFill>
        <p:spPr>
          <a:xfrm>
            <a:off x="8154099" y="1985238"/>
            <a:ext cx="672176" cy="672176"/>
          </a:xfrm>
          <a:prstGeom prst="rect">
            <a:avLst/>
          </a:prstGeom>
          <a:noFill/>
          <a:ln>
            <a:noFill/>
          </a:ln>
        </p:spPr>
      </p:pic>
      <p:pic>
        <p:nvPicPr>
          <p:cNvPr id="1217" name="Google Shape;1217;p77"/>
          <p:cNvPicPr preferRelativeResize="0"/>
          <p:nvPr/>
        </p:nvPicPr>
        <p:blipFill rotWithShape="1">
          <a:blip r:embed="rId12">
            <a:alphaModFix/>
          </a:blip>
          <a:srcRect/>
          <a:stretch/>
        </p:blipFill>
        <p:spPr>
          <a:xfrm>
            <a:off x="3794568" y="4740972"/>
            <a:ext cx="694178" cy="694178"/>
          </a:xfrm>
          <a:prstGeom prst="rect">
            <a:avLst/>
          </a:prstGeom>
          <a:noFill/>
          <a:ln>
            <a:noFill/>
          </a:ln>
        </p:spPr>
      </p:pic>
      <p:pic>
        <p:nvPicPr>
          <p:cNvPr id="1218" name="Google Shape;1218;p77"/>
          <p:cNvPicPr preferRelativeResize="0"/>
          <p:nvPr/>
        </p:nvPicPr>
        <p:blipFill rotWithShape="1">
          <a:blip r:embed="rId13">
            <a:alphaModFix/>
          </a:blip>
          <a:srcRect/>
          <a:stretch/>
        </p:blipFill>
        <p:spPr>
          <a:xfrm>
            <a:off x="3335577" y="5993729"/>
            <a:ext cx="581057" cy="581057"/>
          </a:xfrm>
          <a:prstGeom prst="rect">
            <a:avLst/>
          </a:prstGeom>
          <a:noFill/>
          <a:ln>
            <a:noFill/>
          </a:ln>
        </p:spPr>
      </p:pic>
      <p:pic>
        <p:nvPicPr>
          <p:cNvPr id="1219" name="Google Shape;1219;p77"/>
          <p:cNvPicPr preferRelativeResize="0"/>
          <p:nvPr/>
        </p:nvPicPr>
        <p:blipFill rotWithShape="1">
          <a:blip r:embed="rId14">
            <a:alphaModFix/>
          </a:blip>
          <a:srcRect/>
          <a:stretch/>
        </p:blipFill>
        <p:spPr>
          <a:xfrm>
            <a:off x="5348284" y="6019129"/>
            <a:ext cx="544941" cy="544941"/>
          </a:xfrm>
          <a:prstGeom prst="rect">
            <a:avLst/>
          </a:prstGeom>
          <a:noFill/>
          <a:ln>
            <a:noFill/>
          </a:ln>
        </p:spPr>
      </p:pic>
      <p:sp>
        <p:nvSpPr>
          <p:cNvPr id="1220" name="Google Shape;1220;p77"/>
          <p:cNvSpPr txBox="1"/>
          <p:nvPr/>
        </p:nvSpPr>
        <p:spPr>
          <a:xfrm>
            <a:off x="6685244" y="4587083"/>
            <a:ext cx="9877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6A962C"/>
                </a:solidFill>
                <a:latin typeface="Arial"/>
                <a:ea typeface="Arial"/>
                <a:cs typeface="Arial"/>
                <a:sym typeface="Arial"/>
              </a:rPr>
              <a:t>Behavior</a:t>
            </a:r>
            <a:endParaRPr sz="1400" b="1" i="0" u="none" strike="noStrike" cap="none">
              <a:solidFill>
                <a:srgbClr val="6A962C"/>
              </a:solidFill>
              <a:latin typeface="Arial"/>
              <a:ea typeface="Arial"/>
              <a:cs typeface="Arial"/>
              <a:sym typeface="Arial"/>
            </a:endParaRPr>
          </a:p>
        </p:txBody>
      </p:sp>
      <p:pic>
        <p:nvPicPr>
          <p:cNvPr id="1221" name="Google Shape;1221;p77"/>
          <p:cNvPicPr preferRelativeResize="0"/>
          <p:nvPr/>
        </p:nvPicPr>
        <p:blipFill rotWithShape="1">
          <a:blip r:embed="rId15">
            <a:alphaModFix/>
          </a:blip>
          <a:srcRect/>
          <a:stretch/>
        </p:blipFill>
        <p:spPr>
          <a:xfrm>
            <a:off x="7821049" y="4386034"/>
            <a:ext cx="581058" cy="581058"/>
          </a:xfrm>
          <a:prstGeom prst="rect">
            <a:avLst/>
          </a:prstGeom>
          <a:noFill/>
          <a:ln>
            <a:noFill/>
          </a:ln>
        </p:spPr>
      </p:pic>
      <p:pic>
        <p:nvPicPr>
          <p:cNvPr id="1222" name="Google Shape;1222;p77"/>
          <p:cNvPicPr preferRelativeResize="0"/>
          <p:nvPr/>
        </p:nvPicPr>
        <p:blipFill rotWithShape="1">
          <a:blip r:embed="rId16">
            <a:alphaModFix/>
          </a:blip>
          <a:srcRect/>
          <a:stretch/>
        </p:blipFill>
        <p:spPr>
          <a:xfrm>
            <a:off x="4831403" y="4013628"/>
            <a:ext cx="890377" cy="890377"/>
          </a:xfrm>
          <a:prstGeom prst="rect">
            <a:avLst/>
          </a:prstGeom>
          <a:noFill/>
          <a:ln>
            <a:noFill/>
          </a:ln>
        </p:spPr>
      </p:pic>
      <p:sp>
        <p:nvSpPr>
          <p:cNvPr id="1223" name="Google Shape;1223;p77"/>
          <p:cNvSpPr txBox="1"/>
          <p:nvPr/>
        </p:nvSpPr>
        <p:spPr>
          <a:xfrm>
            <a:off x="363500" y="353592"/>
            <a:ext cx="10515600" cy="572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34EA8"/>
              </a:buClr>
              <a:buSzPts val="3200"/>
              <a:buFont typeface="Arial"/>
              <a:buNone/>
            </a:pPr>
            <a:r>
              <a:rPr lang="nl-NL" sz="3200" b="0" i="0" u="none" strike="noStrike" cap="none">
                <a:solidFill>
                  <a:srgbClr val="034EA8"/>
                </a:solidFill>
                <a:latin typeface="Arial"/>
                <a:ea typeface="Arial"/>
                <a:cs typeface="Arial"/>
                <a:sym typeface="Arial"/>
              </a:rPr>
              <a:t>Examples of collective energy projects</a:t>
            </a:r>
            <a:endParaRPr sz="3200" b="0" i="0" u="none" strike="noStrike" cap="none">
              <a:solidFill>
                <a:srgbClr val="034EA8"/>
              </a:solidFill>
              <a:latin typeface="Arial"/>
              <a:ea typeface="Arial"/>
              <a:cs typeface="Arial"/>
              <a:sym typeface="Arial"/>
            </a:endParaRPr>
          </a:p>
        </p:txBody>
      </p:sp>
      <p:sp>
        <p:nvSpPr>
          <p:cNvPr id="1224" name="Google Shape;1224;p77"/>
          <p:cNvSpPr txBox="1"/>
          <p:nvPr/>
        </p:nvSpPr>
        <p:spPr>
          <a:xfrm>
            <a:off x="6276809" y="3272331"/>
            <a:ext cx="61770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FF0000"/>
                </a:solidFill>
                <a:latin typeface="Arial"/>
                <a:ea typeface="Arial"/>
                <a:cs typeface="Arial"/>
                <a:sym typeface="Arial"/>
              </a:rPr>
              <a:t>Individual SME Barriers AND Drivers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grpSp>
        <p:nvGrpSpPr>
          <p:cNvPr id="1229" name="Google Shape;1229;p78"/>
          <p:cNvGrpSpPr/>
          <p:nvPr/>
        </p:nvGrpSpPr>
        <p:grpSpPr>
          <a:xfrm>
            <a:off x="700419" y="2347355"/>
            <a:ext cx="10504719" cy="2153450"/>
            <a:chOff x="5440" y="1047561"/>
            <a:chExt cx="10504719" cy="2153450"/>
          </a:xfrm>
        </p:grpSpPr>
        <p:sp>
          <p:nvSpPr>
            <p:cNvPr id="1230" name="Google Shape;1230;p78"/>
            <p:cNvSpPr/>
            <p:nvPr/>
          </p:nvSpPr>
          <p:spPr>
            <a:xfrm>
              <a:off x="5440"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78"/>
            <p:cNvSpPr txBox="1"/>
            <p:nvPr/>
          </p:nvSpPr>
          <p:spPr>
            <a:xfrm>
              <a:off x="27553" y="1684782"/>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Arranging an Energy Team &amp; Project Leader</a:t>
              </a:r>
              <a:endParaRPr sz="1400" b="0" i="0" u="none" strike="noStrike" cap="none">
                <a:solidFill>
                  <a:srgbClr val="000000"/>
                </a:solidFill>
                <a:latin typeface="Arial"/>
                <a:ea typeface="Arial"/>
                <a:cs typeface="Arial"/>
                <a:sym typeface="Arial"/>
              </a:endParaRPr>
            </a:p>
          </p:txBody>
        </p:sp>
        <p:sp>
          <p:nvSpPr>
            <p:cNvPr id="1232" name="Google Shape;1232;p78"/>
            <p:cNvSpPr/>
            <p:nvPr/>
          </p:nvSpPr>
          <p:spPr>
            <a:xfrm>
              <a:off x="645771"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78"/>
            <p:cNvSpPr/>
            <p:nvPr/>
          </p:nvSpPr>
          <p:spPr>
            <a:xfrm>
              <a:off x="264337" y="2417671"/>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78"/>
            <p:cNvSpPr txBox="1"/>
            <p:nvPr/>
          </p:nvSpPr>
          <p:spPr>
            <a:xfrm>
              <a:off x="276399" y="2429733"/>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A</a:t>
              </a:r>
              <a:endParaRPr sz="1400" b="0" i="0" u="none" strike="noStrike" cap="none">
                <a:solidFill>
                  <a:srgbClr val="000000"/>
                </a:solidFill>
                <a:latin typeface="Arial"/>
                <a:ea typeface="Arial"/>
                <a:cs typeface="Arial"/>
                <a:sym typeface="Arial"/>
              </a:endParaRPr>
            </a:p>
          </p:txBody>
        </p:sp>
        <p:sp>
          <p:nvSpPr>
            <p:cNvPr id="1235" name="Google Shape;1235;p78"/>
            <p:cNvSpPr/>
            <p:nvPr/>
          </p:nvSpPr>
          <p:spPr>
            <a:xfrm>
              <a:off x="1540479"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78"/>
            <p:cNvSpPr txBox="1"/>
            <p:nvPr/>
          </p:nvSpPr>
          <p:spPr>
            <a:xfrm>
              <a:off x="1562592" y="1890691"/>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Assessment of potential energy savings and measures</a:t>
              </a:r>
              <a:endParaRPr sz="1400" b="0" i="0" u="none" strike="noStrike" cap="none">
                <a:solidFill>
                  <a:srgbClr val="000000"/>
                </a:solidFill>
                <a:latin typeface="Arial"/>
                <a:ea typeface="Arial"/>
                <a:cs typeface="Arial"/>
                <a:sym typeface="Arial"/>
              </a:endParaRPr>
            </a:p>
          </p:txBody>
        </p:sp>
        <p:sp>
          <p:nvSpPr>
            <p:cNvPr id="1237" name="Google Shape;1237;p78"/>
            <p:cNvSpPr/>
            <p:nvPr/>
          </p:nvSpPr>
          <p:spPr>
            <a:xfrm>
              <a:off x="2171102"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78"/>
            <p:cNvSpPr/>
            <p:nvPr/>
          </p:nvSpPr>
          <p:spPr>
            <a:xfrm>
              <a:off x="1799376" y="1456759"/>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78"/>
            <p:cNvSpPr txBox="1"/>
            <p:nvPr/>
          </p:nvSpPr>
          <p:spPr>
            <a:xfrm>
              <a:off x="1811438" y="1468821"/>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B</a:t>
              </a:r>
              <a:endParaRPr sz="1400" b="0" i="0" u="none" strike="noStrike" cap="none">
                <a:solidFill>
                  <a:srgbClr val="000000"/>
                </a:solidFill>
                <a:latin typeface="Arial"/>
                <a:ea typeface="Arial"/>
                <a:cs typeface="Arial"/>
                <a:sym typeface="Arial"/>
              </a:endParaRPr>
            </a:p>
          </p:txBody>
        </p:sp>
        <p:sp>
          <p:nvSpPr>
            <p:cNvPr id="1240" name="Google Shape;1240;p78"/>
            <p:cNvSpPr/>
            <p:nvPr/>
          </p:nvSpPr>
          <p:spPr>
            <a:xfrm>
              <a:off x="3075518"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78"/>
            <p:cNvSpPr txBox="1"/>
            <p:nvPr/>
          </p:nvSpPr>
          <p:spPr>
            <a:xfrm>
              <a:off x="3097631" y="1684782"/>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Creation of an energy action plan.</a:t>
              </a:r>
              <a:endParaRPr sz="1000" b="0" i="0" u="none" strike="noStrike" cap="none">
                <a:solidFill>
                  <a:schemeClr val="dk1"/>
                </a:solidFill>
                <a:latin typeface="Arial"/>
                <a:ea typeface="Arial"/>
                <a:cs typeface="Arial"/>
                <a:sym typeface="Arial"/>
              </a:endParaRPr>
            </a:p>
          </p:txBody>
        </p:sp>
        <p:sp>
          <p:nvSpPr>
            <p:cNvPr id="1242" name="Google Shape;1242;p78"/>
            <p:cNvSpPr/>
            <p:nvPr/>
          </p:nvSpPr>
          <p:spPr>
            <a:xfrm>
              <a:off x="3715849"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78"/>
            <p:cNvSpPr/>
            <p:nvPr/>
          </p:nvSpPr>
          <p:spPr>
            <a:xfrm>
              <a:off x="3334415" y="2417671"/>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78"/>
            <p:cNvSpPr txBox="1"/>
            <p:nvPr/>
          </p:nvSpPr>
          <p:spPr>
            <a:xfrm>
              <a:off x="3346477" y="2429733"/>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C</a:t>
              </a:r>
              <a:endParaRPr sz="2100" b="0" i="0" u="none" strike="noStrike" cap="none">
                <a:solidFill>
                  <a:schemeClr val="lt1"/>
                </a:solidFill>
                <a:latin typeface="Arial"/>
                <a:ea typeface="Arial"/>
                <a:cs typeface="Arial"/>
                <a:sym typeface="Arial"/>
              </a:endParaRPr>
            </a:p>
          </p:txBody>
        </p:sp>
        <p:sp>
          <p:nvSpPr>
            <p:cNvPr id="1245" name="Google Shape;1245;p78"/>
            <p:cNvSpPr/>
            <p:nvPr/>
          </p:nvSpPr>
          <p:spPr>
            <a:xfrm>
              <a:off x="4610557"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78"/>
            <p:cNvSpPr txBox="1"/>
            <p:nvPr/>
          </p:nvSpPr>
          <p:spPr>
            <a:xfrm>
              <a:off x="4632670" y="1890691"/>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Commitment of essential SMEs</a:t>
              </a:r>
              <a:endParaRPr sz="1000" b="0" i="0" u="none" strike="noStrike" cap="none">
                <a:solidFill>
                  <a:schemeClr val="dk1"/>
                </a:solidFill>
                <a:latin typeface="Arial"/>
                <a:ea typeface="Arial"/>
                <a:cs typeface="Arial"/>
                <a:sym typeface="Arial"/>
              </a:endParaRPr>
            </a:p>
          </p:txBody>
        </p:sp>
        <p:sp>
          <p:nvSpPr>
            <p:cNvPr id="1247" name="Google Shape;1247;p78"/>
            <p:cNvSpPr/>
            <p:nvPr/>
          </p:nvSpPr>
          <p:spPr>
            <a:xfrm>
              <a:off x="5241180"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78"/>
            <p:cNvSpPr/>
            <p:nvPr/>
          </p:nvSpPr>
          <p:spPr>
            <a:xfrm>
              <a:off x="4869454" y="1456759"/>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78"/>
            <p:cNvSpPr txBox="1"/>
            <p:nvPr/>
          </p:nvSpPr>
          <p:spPr>
            <a:xfrm>
              <a:off x="4881516" y="1468821"/>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D</a:t>
              </a:r>
              <a:endParaRPr sz="2100" b="0" i="0" u="none" strike="noStrike" cap="none">
                <a:solidFill>
                  <a:schemeClr val="lt1"/>
                </a:solidFill>
                <a:latin typeface="Arial"/>
                <a:ea typeface="Arial"/>
                <a:cs typeface="Arial"/>
                <a:sym typeface="Arial"/>
              </a:endParaRPr>
            </a:p>
          </p:txBody>
        </p:sp>
        <p:sp>
          <p:nvSpPr>
            <p:cNvPr id="1250" name="Google Shape;1250;p78"/>
            <p:cNvSpPr/>
            <p:nvPr/>
          </p:nvSpPr>
          <p:spPr>
            <a:xfrm>
              <a:off x="6145596"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78"/>
            <p:cNvSpPr txBox="1"/>
            <p:nvPr/>
          </p:nvSpPr>
          <p:spPr>
            <a:xfrm>
              <a:off x="6167709" y="1684782"/>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Finding a competent Energy Service Supplier </a:t>
              </a:r>
              <a:endParaRPr sz="1000" b="0" i="0" u="none" strike="noStrike" cap="none">
                <a:solidFill>
                  <a:schemeClr val="dk1"/>
                </a:solidFill>
                <a:latin typeface="Arial"/>
                <a:ea typeface="Arial"/>
                <a:cs typeface="Arial"/>
                <a:sym typeface="Arial"/>
              </a:endParaRPr>
            </a:p>
          </p:txBody>
        </p:sp>
        <p:sp>
          <p:nvSpPr>
            <p:cNvPr id="1252" name="Google Shape;1252;p78"/>
            <p:cNvSpPr/>
            <p:nvPr/>
          </p:nvSpPr>
          <p:spPr>
            <a:xfrm>
              <a:off x="6785928" y="1839851"/>
              <a:ext cx="1361160" cy="1361160"/>
            </a:xfrm>
            <a:custGeom>
              <a:avLst/>
              <a:gdLst/>
              <a:ahLst/>
              <a:cxnLst/>
              <a:rect l="l" t="t" r="r" b="b"/>
              <a:pathLst>
                <a:path w="120000" h="120000" extrusionOk="0">
                  <a:moveTo>
                    <a:pt x="10408" y="88163"/>
                  </a:moveTo>
                  <a:lnTo>
                    <a:pt x="14281" y="85964"/>
                  </a:lnTo>
                  <a:lnTo>
                    <a:pt x="14281" y="85964"/>
                  </a:lnTo>
                  <a:cubicBezTo>
                    <a:pt x="22974" y="101272"/>
                    <a:pt x="38752" y="111213"/>
                    <a:pt x="56313" y="112448"/>
                  </a:cubicBezTo>
                  <a:cubicBezTo>
                    <a:pt x="73874" y="113682"/>
                    <a:pt x="90888" y="106046"/>
                    <a:pt x="101637" y="92105"/>
                  </a:cubicBezTo>
                  <a:lnTo>
                    <a:pt x="99074" y="90649"/>
                  </a:lnTo>
                  <a:lnTo>
                    <a:pt x="107656" y="87063"/>
                  </a:lnTo>
                  <a:lnTo>
                    <a:pt x="108110" y="95781"/>
                  </a:lnTo>
                  <a:lnTo>
                    <a:pt x="105545" y="94324"/>
                  </a:lnTo>
                  <a:lnTo>
                    <a:pt x="105545" y="94324"/>
                  </a:lnTo>
                  <a:cubicBezTo>
                    <a:pt x="93985" y="109663"/>
                    <a:pt x="75481" y="118153"/>
                    <a:pt x="56314" y="116911"/>
                  </a:cubicBezTo>
                  <a:cubicBezTo>
                    <a:pt x="37148" y="115670"/>
                    <a:pt x="19893" y="104864"/>
                    <a:pt x="10408" y="88163"/>
                  </a:cubicBezTo>
                  <a:close/>
                </a:path>
              </a:pathLst>
            </a:custGeom>
            <a:solidFill>
              <a:srgbClr val="A8B0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78"/>
            <p:cNvSpPr/>
            <p:nvPr/>
          </p:nvSpPr>
          <p:spPr>
            <a:xfrm>
              <a:off x="6404493" y="2417671"/>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78"/>
            <p:cNvSpPr txBox="1"/>
            <p:nvPr/>
          </p:nvSpPr>
          <p:spPr>
            <a:xfrm>
              <a:off x="6416555" y="2429733"/>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E</a:t>
              </a:r>
              <a:endParaRPr sz="2100" b="0" i="0" u="none" strike="noStrike" cap="none">
                <a:solidFill>
                  <a:schemeClr val="lt1"/>
                </a:solidFill>
                <a:latin typeface="Arial"/>
                <a:ea typeface="Arial"/>
                <a:cs typeface="Arial"/>
                <a:sym typeface="Arial"/>
              </a:endParaRPr>
            </a:p>
          </p:txBody>
        </p:sp>
        <p:sp>
          <p:nvSpPr>
            <p:cNvPr id="1255" name="Google Shape;1255;p78"/>
            <p:cNvSpPr/>
            <p:nvPr/>
          </p:nvSpPr>
          <p:spPr>
            <a:xfrm>
              <a:off x="7680636"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78"/>
            <p:cNvSpPr txBox="1"/>
            <p:nvPr/>
          </p:nvSpPr>
          <p:spPr>
            <a:xfrm>
              <a:off x="7702749" y="1890691"/>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Signing contracts</a:t>
              </a:r>
              <a:endParaRPr sz="1400" b="0" i="0" u="none" strike="noStrike" cap="none">
                <a:solidFill>
                  <a:srgbClr val="000000"/>
                </a:solidFill>
                <a:latin typeface="Arial"/>
                <a:ea typeface="Arial"/>
                <a:cs typeface="Arial"/>
                <a:sym typeface="Arial"/>
              </a:endParaRPr>
            </a:p>
          </p:txBody>
        </p:sp>
        <p:sp>
          <p:nvSpPr>
            <p:cNvPr id="1257" name="Google Shape;1257;p78"/>
            <p:cNvSpPr/>
            <p:nvPr/>
          </p:nvSpPr>
          <p:spPr>
            <a:xfrm>
              <a:off x="8311258" y="1047561"/>
              <a:ext cx="1510026" cy="1510026"/>
            </a:xfrm>
            <a:custGeom>
              <a:avLst/>
              <a:gdLst/>
              <a:ahLst/>
              <a:cxnLst/>
              <a:rect l="l" t="t" r="r" b="b"/>
              <a:pathLst>
                <a:path w="120000" h="120000" extrusionOk="0">
                  <a:moveTo>
                    <a:pt x="10154" y="31693"/>
                  </a:moveTo>
                  <a:lnTo>
                    <a:pt x="10154" y="31693"/>
                  </a:lnTo>
                  <a:cubicBezTo>
                    <a:pt x="19754" y="14788"/>
                    <a:pt x="37267" y="3901"/>
                    <a:pt x="56675" y="2773"/>
                  </a:cubicBezTo>
                  <a:cubicBezTo>
                    <a:pt x="76083" y="1646"/>
                    <a:pt x="94740" y="10431"/>
                    <a:pt x="106233" y="26110"/>
                  </a:cubicBezTo>
                  <a:lnTo>
                    <a:pt x="108548" y="24796"/>
                  </a:lnTo>
                  <a:lnTo>
                    <a:pt x="108101" y="32684"/>
                  </a:lnTo>
                  <a:lnTo>
                    <a:pt x="100403" y="29421"/>
                  </a:lnTo>
                  <a:lnTo>
                    <a:pt x="102717" y="28107"/>
                  </a:lnTo>
                  <a:lnTo>
                    <a:pt x="102717" y="28107"/>
                  </a:lnTo>
                  <a:cubicBezTo>
                    <a:pt x="91951" y="13687"/>
                    <a:pt x="74635" y="5672"/>
                    <a:pt x="56674" y="6794"/>
                  </a:cubicBezTo>
                  <a:cubicBezTo>
                    <a:pt x="38713" y="7917"/>
                    <a:pt x="22531" y="18026"/>
                    <a:pt x="13644" y="33675"/>
                  </a:cubicBezTo>
                  <a:close/>
                </a:path>
              </a:pathLst>
            </a:custGeom>
            <a:solidFill>
              <a:srgbClr val="A8B0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78"/>
            <p:cNvSpPr/>
            <p:nvPr/>
          </p:nvSpPr>
          <p:spPr>
            <a:xfrm>
              <a:off x="7939532" y="1456759"/>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78"/>
            <p:cNvSpPr txBox="1"/>
            <p:nvPr/>
          </p:nvSpPr>
          <p:spPr>
            <a:xfrm>
              <a:off x="7951594" y="1468821"/>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F</a:t>
              </a:r>
              <a:endParaRPr sz="1400" b="0" i="0" u="none" strike="noStrike" cap="none">
                <a:solidFill>
                  <a:srgbClr val="000000"/>
                </a:solidFill>
                <a:latin typeface="Arial"/>
                <a:ea typeface="Arial"/>
                <a:cs typeface="Arial"/>
                <a:sym typeface="Arial"/>
              </a:endParaRPr>
            </a:p>
          </p:txBody>
        </p:sp>
        <p:sp>
          <p:nvSpPr>
            <p:cNvPr id="1260" name="Google Shape;1260;p78"/>
            <p:cNvSpPr/>
            <p:nvPr/>
          </p:nvSpPr>
          <p:spPr>
            <a:xfrm>
              <a:off x="9215675" y="1662669"/>
              <a:ext cx="1165036" cy="960911"/>
            </a:xfrm>
            <a:prstGeom prst="roundRect">
              <a:avLst>
                <a:gd name="adj" fmla="val 10000"/>
              </a:avLst>
            </a:prstGeom>
            <a:solidFill>
              <a:schemeClr val="lt1">
                <a:alpha val="89411"/>
              </a:schemeClr>
            </a:solidFill>
            <a:ln w="12700" cap="flat" cmpd="sng">
              <a:solidFill>
                <a:srgbClr val="004DA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78"/>
            <p:cNvSpPr txBox="1"/>
            <p:nvPr/>
          </p:nvSpPr>
          <p:spPr>
            <a:xfrm>
              <a:off x="9237788" y="1684782"/>
              <a:ext cx="1120810" cy="710775"/>
            </a:xfrm>
            <a:prstGeom prst="rect">
              <a:avLst/>
            </a:prstGeom>
            <a:noFill/>
            <a:ln>
              <a:noFill/>
            </a:ln>
          </p:spPr>
          <p:txBody>
            <a:bodyPr spcFirstLastPara="1" wrap="square" lIns="19050" tIns="19050" rIns="19050" bIns="19050" anchor="t" anchorCtr="0">
              <a:noAutofit/>
            </a:bodyPr>
            <a:lstStyle/>
            <a:p>
              <a:pPr marL="57150" marR="0" lvl="1" indent="-57150" algn="l" rtl="0">
                <a:lnSpc>
                  <a:spcPct val="90000"/>
                </a:lnSpc>
                <a:spcBef>
                  <a:spcPts val="0"/>
                </a:spcBef>
                <a:spcAft>
                  <a:spcPts val="0"/>
                </a:spcAft>
                <a:buClr>
                  <a:schemeClr val="dk1"/>
                </a:buClr>
                <a:buSzPts val="1000"/>
                <a:buFont typeface="Arial"/>
                <a:buChar char="•"/>
              </a:pPr>
              <a:r>
                <a:rPr lang="nl-NL" sz="1000" b="0" i="0" u="none" strike="noStrike" cap="none">
                  <a:solidFill>
                    <a:schemeClr val="dk1"/>
                  </a:solidFill>
                  <a:latin typeface="Arial"/>
                  <a:ea typeface="Arial"/>
                  <a:cs typeface="Arial"/>
                  <a:sym typeface="Arial"/>
                </a:rPr>
                <a:t>Realization, monitoring &amp; maintenance</a:t>
              </a:r>
              <a:endParaRPr sz="1400" b="0" i="0" u="none" strike="noStrike" cap="none">
                <a:solidFill>
                  <a:srgbClr val="000000"/>
                </a:solidFill>
                <a:latin typeface="Arial"/>
                <a:ea typeface="Arial"/>
                <a:cs typeface="Arial"/>
                <a:sym typeface="Arial"/>
              </a:endParaRPr>
            </a:p>
          </p:txBody>
        </p:sp>
        <p:sp>
          <p:nvSpPr>
            <p:cNvPr id="1262" name="Google Shape;1262;p78"/>
            <p:cNvSpPr/>
            <p:nvPr/>
          </p:nvSpPr>
          <p:spPr>
            <a:xfrm>
              <a:off x="9474572" y="2417671"/>
              <a:ext cx="1035587" cy="411819"/>
            </a:xfrm>
            <a:prstGeom prst="roundRect">
              <a:avLst>
                <a:gd name="adj" fmla="val 10000"/>
              </a:avLst>
            </a:prstGeom>
            <a:solidFill>
              <a:srgbClr val="004DA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78"/>
            <p:cNvSpPr txBox="1"/>
            <p:nvPr/>
          </p:nvSpPr>
          <p:spPr>
            <a:xfrm>
              <a:off x="9486634" y="2429733"/>
              <a:ext cx="1011463" cy="387695"/>
            </a:xfrm>
            <a:prstGeom prst="rect">
              <a:avLst/>
            </a:prstGeom>
            <a:noFill/>
            <a:ln>
              <a:noFill/>
            </a:ln>
          </p:spPr>
          <p:txBody>
            <a:bodyPr spcFirstLastPara="1" wrap="square" lIns="40000" tIns="26650" rIns="40000" bIns="2665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nl-NL" sz="2100" b="0" i="0" u="none" strike="noStrike" cap="none">
                  <a:solidFill>
                    <a:schemeClr val="lt1"/>
                  </a:solidFill>
                  <a:latin typeface="Arial"/>
                  <a:ea typeface="Arial"/>
                  <a:cs typeface="Arial"/>
                  <a:sym typeface="Arial"/>
                </a:rPr>
                <a:t>Step G</a:t>
              </a:r>
              <a:endParaRPr sz="1400" b="0" i="0" u="none" strike="noStrike" cap="none">
                <a:solidFill>
                  <a:srgbClr val="000000"/>
                </a:solidFill>
                <a:latin typeface="Arial"/>
                <a:ea typeface="Arial"/>
                <a:cs typeface="Arial"/>
                <a:sym typeface="Arial"/>
              </a:endParaRPr>
            </a:p>
          </p:txBody>
        </p:sp>
      </p:grpSp>
      <p:sp>
        <p:nvSpPr>
          <p:cNvPr id="1264" name="Google Shape;1264;p78"/>
          <p:cNvSpPr txBox="1">
            <a:spLocks noGrp="1"/>
          </p:cNvSpPr>
          <p:nvPr>
            <p:ph type="title"/>
          </p:nvPr>
        </p:nvSpPr>
        <p:spPr>
          <a:xfrm>
            <a:off x="363500" y="1245958"/>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Generic overview of the process</a:t>
            </a:r>
          </a:p>
        </p:txBody>
      </p:sp>
      <p:sp>
        <p:nvSpPr>
          <p:cNvPr id="1265" name="Google Shape;1265;p7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Arial"/>
              <a:buNone/>
            </a:pPr>
            <a:r>
              <a:rPr lang="nl-NL"/>
              <a:t>20 October, 2021</a:t>
            </a:r>
            <a:endParaRPr/>
          </a:p>
        </p:txBody>
      </p:sp>
      <p:sp>
        <p:nvSpPr>
          <p:cNvPr id="1266" name="Google Shape;1266;p78"/>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8</a:t>
            </a:fld>
            <a:endParaRPr sz="1200" b="0" i="0" u="none" strike="noStrike" cap="none">
              <a:solidFill>
                <a:srgbClr val="888888"/>
              </a:solidFill>
              <a:latin typeface="Arial"/>
              <a:ea typeface="Arial"/>
              <a:cs typeface="Arial"/>
              <a:sym typeface="Arial"/>
            </a:endParaRPr>
          </a:p>
        </p:txBody>
      </p:sp>
      <p:pic>
        <p:nvPicPr>
          <p:cNvPr id="1267" name="Google Shape;1267;p78" descr="Children outline"/>
          <p:cNvPicPr preferRelativeResize="0"/>
          <p:nvPr/>
        </p:nvPicPr>
        <p:blipFill rotWithShape="1">
          <a:blip r:embed="rId3">
            <a:alphaModFix/>
          </a:blip>
          <a:srcRect/>
          <a:stretch/>
        </p:blipFill>
        <p:spPr>
          <a:xfrm>
            <a:off x="1343758" y="2050930"/>
            <a:ext cx="914400" cy="914400"/>
          </a:xfrm>
          <a:prstGeom prst="rect">
            <a:avLst/>
          </a:prstGeom>
          <a:noFill/>
          <a:ln>
            <a:noFill/>
          </a:ln>
        </p:spPr>
      </p:pic>
      <p:pic>
        <p:nvPicPr>
          <p:cNvPr id="1268" name="Google Shape;1268;p78" descr="Tools outline"/>
          <p:cNvPicPr preferRelativeResize="0"/>
          <p:nvPr/>
        </p:nvPicPr>
        <p:blipFill rotWithShape="1">
          <a:blip r:embed="rId4">
            <a:alphaModFix/>
          </a:blip>
          <a:srcRect/>
          <a:stretch/>
        </p:blipFill>
        <p:spPr>
          <a:xfrm>
            <a:off x="10655954" y="2076665"/>
            <a:ext cx="914400" cy="914400"/>
          </a:xfrm>
          <a:prstGeom prst="rect">
            <a:avLst/>
          </a:prstGeom>
          <a:noFill/>
          <a:ln>
            <a:noFill/>
          </a:ln>
        </p:spPr>
      </p:pic>
      <p:pic>
        <p:nvPicPr>
          <p:cNvPr id="1269" name="Google Shape;1269;p78" descr="Playbook outline"/>
          <p:cNvPicPr preferRelativeResize="0"/>
          <p:nvPr/>
        </p:nvPicPr>
        <p:blipFill rotWithShape="1">
          <a:blip r:embed="rId5">
            <a:alphaModFix/>
          </a:blip>
          <a:srcRect/>
          <a:stretch/>
        </p:blipFill>
        <p:spPr>
          <a:xfrm>
            <a:off x="4302780" y="1965162"/>
            <a:ext cx="914400" cy="914400"/>
          </a:xfrm>
          <a:prstGeom prst="rect">
            <a:avLst/>
          </a:prstGeom>
          <a:noFill/>
          <a:ln>
            <a:noFill/>
          </a:ln>
        </p:spPr>
      </p:pic>
      <p:pic>
        <p:nvPicPr>
          <p:cNvPr id="1270" name="Google Shape;1270;p78" descr="Comment Like outline"/>
          <p:cNvPicPr preferRelativeResize="0"/>
          <p:nvPr/>
        </p:nvPicPr>
        <p:blipFill rotWithShape="1">
          <a:blip r:embed="rId6">
            <a:alphaModFix/>
          </a:blip>
          <a:srcRect/>
          <a:stretch/>
        </p:blipFill>
        <p:spPr>
          <a:xfrm>
            <a:off x="5951113" y="3812891"/>
            <a:ext cx="914400" cy="914400"/>
          </a:xfrm>
          <a:prstGeom prst="rect">
            <a:avLst/>
          </a:prstGeom>
          <a:noFill/>
          <a:ln>
            <a:noFill/>
          </a:ln>
        </p:spPr>
      </p:pic>
      <p:pic>
        <p:nvPicPr>
          <p:cNvPr id="1271" name="Google Shape;1271;p78" descr="Electrician female outline"/>
          <p:cNvPicPr preferRelativeResize="0"/>
          <p:nvPr/>
        </p:nvPicPr>
        <p:blipFill rotWithShape="1">
          <a:blip r:embed="rId7">
            <a:alphaModFix/>
          </a:blip>
          <a:srcRect/>
          <a:stretch/>
        </p:blipFill>
        <p:spPr>
          <a:xfrm>
            <a:off x="7426463" y="1965162"/>
            <a:ext cx="914400" cy="914400"/>
          </a:xfrm>
          <a:prstGeom prst="rect">
            <a:avLst/>
          </a:prstGeom>
          <a:noFill/>
          <a:ln>
            <a:noFill/>
          </a:ln>
        </p:spPr>
      </p:pic>
      <p:pic>
        <p:nvPicPr>
          <p:cNvPr id="1272" name="Google Shape;1272;p78" descr="Signature outline"/>
          <p:cNvPicPr preferRelativeResize="0"/>
          <p:nvPr/>
        </p:nvPicPr>
        <p:blipFill rotWithShape="1">
          <a:blip r:embed="rId8">
            <a:alphaModFix/>
          </a:blip>
          <a:srcRect/>
          <a:stretch/>
        </p:blipFill>
        <p:spPr>
          <a:xfrm>
            <a:off x="9045569" y="3874392"/>
            <a:ext cx="914400" cy="914400"/>
          </a:xfrm>
          <a:prstGeom prst="rect">
            <a:avLst/>
          </a:prstGeom>
          <a:noFill/>
          <a:ln>
            <a:noFill/>
          </a:ln>
        </p:spPr>
      </p:pic>
      <p:pic>
        <p:nvPicPr>
          <p:cNvPr id="1273" name="Google Shape;1273;p78" descr="Downward trend graph outline"/>
          <p:cNvPicPr preferRelativeResize="0"/>
          <p:nvPr/>
        </p:nvPicPr>
        <p:blipFill rotWithShape="1">
          <a:blip r:embed="rId9">
            <a:alphaModFix/>
          </a:blip>
          <a:srcRect/>
          <a:stretch/>
        </p:blipFill>
        <p:spPr>
          <a:xfrm>
            <a:off x="2856657" y="3869655"/>
            <a:ext cx="9144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79"/>
          <p:cNvSpPr txBox="1">
            <a:spLocks noGrp="1"/>
          </p:cNvSpPr>
          <p:nvPr>
            <p:ph type="title"/>
          </p:nvPr>
        </p:nvSpPr>
        <p:spPr>
          <a:xfrm>
            <a:off x="451635" y="1253386"/>
            <a:ext cx="10515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4EA8"/>
              </a:buClr>
              <a:buSzPts val="3200"/>
              <a:buFont typeface="Arial"/>
              <a:buNone/>
            </a:pPr>
            <a:r>
              <a:rPr lang="en-GB" noProof="0" dirty="0">
                <a:latin typeface="Arial"/>
                <a:ea typeface="Arial"/>
                <a:cs typeface="Arial"/>
                <a:sym typeface="Arial"/>
              </a:rPr>
              <a:t>Step A: Arranging an Energy Team &amp; project leader</a:t>
            </a:r>
          </a:p>
        </p:txBody>
      </p:sp>
      <p:sp>
        <p:nvSpPr>
          <p:cNvPr id="1279" name="Google Shape;1279;p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nl-NL"/>
              <a:t>20 October, 2021</a:t>
            </a:r>
            <a:endParaRPr/>
          </a:p>
        </p:txBody>
      </p:sp>
      <p:sp>
        <p:nvSpPr>
          <p:cNvPr id="1280" name="Google Shape;1280;p79"/>
          <p:cNvSpPr txBox="1">
            <a:spLocks noGrp="1"/>
          </p:cNvSpPr>
          <p:nvPr>
            <p:ph type="sldNum" idx="12"/>
          </p:nvPr>
        </p:nvSpPr>
        <p:spPr>
          <a:xfrm>
            <a:off x="8610600" y="63650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888888"/>
                </a:solidFill>
                <a:latin typeface="Arial"/>
                <a:ea typeface="Arial"/>
                <a:cs typeface="Arial"/>
                <a:sym typeface="Arial"/>
              </a:rPr>
              <a:t>9</a:t>
            </a:fld>
            <a:endParaRPr sz="1200" b="0" i="0" u="none" strike="noStrike" cap="none">
              <a:solidFill>
                <a:srgbClr val="888888"/>
              </a:solidFill>
              <a:latin typeface="Arial"/>
              <a:ea typeface="Arial"/>
              <a:cs typeface="Arial"/>
              <a:sym typeface="Arial"/>
            </a:endParaRPr>
          </a:p>
        </p:txBody>
      </p:sp>
      <p:pic>
        <p:nvPicPr>
          <p:cNvPr id="1281" name="Google Shape;1281;p79" descr="Children outline"/>
          <p:cNvPicPr preferRelativeResize="0"/>
          <p:nvPr/>
        </p:nvPicPr>
        <p:blipFill rotWithShape="1">
          <a:blip r:embed="rId3">
            <a:alphaModFix/>
          </a:blip>
          <a:srcRect/>
          <a:stretch/>
        </p:blipFill>
        <p:spPr>
          <a:xfrm>
            <a:off x="8781360" y="3641968"/>
            <a:ext cx="3116855" cy="3116855"/>
          </a:xfrm>
          <a:prstGeom prst="rect">
            <a:avLst/>
          </a:prstGeom>
          <a:noFill/>
          <a:ln>
            <a:noFill/>
          </a:ln>
        </p:spPr>
      </p:pic>
      <p:sp>
        <p:nvSpPr>
          <p:cNvPr id="1282" name="Google Shape;1282;p79"/>
          <p:cNvSpPr txBox="1"/>
          <p:nvPr/>
        </p:nvSpPr>
        <p:spPr>
          <a:xfrm>
            <a:off x="640815" y="1826087"/>
            <a:ext cx="8140545"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400" b="0" i="0" u="none" strike="noStrike" cap="none">
                <a:solidFill>
                  <a:srgbClr val="000000"/>
                </a:solidFill>
                <a:latin typeface="Arial"/>
                <a:ea typeface="Arial"/>
                <a:cs typeface="Arial"/>
                <a:sym typeface="Arial"/>
              </a:rPr>
              <a:t>Function of an Energy Team</a:t>
            </a:r>
            <a:endParaRPr/>
          </a:p>
          <a:p>
            <a:pPr marL="285750" marR="0" lvl="0" indent="-28575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Leading this process</a:t>
            </a:r>
            <a:endParaRPr/>
          </a:p>
          <a:p>
            <a:pPr marL="285750" marR="0" lvl="0" indent="-28575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Support for you (Trusted Partner)</a:t>
            </a:r>
            <a:endParaRPr/>
          </a:p>
          <a:p>
            <a:pPr marL="285750" marR="0" lvl="0" indent="-28575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Needs a project leader</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400" b="0" i="0" u="none" strike="noStrike" cap="none">
                <a:solidFill>
                  <a:srgbClr val="000000"/>
                </a:solidFill>
                <a:latin typeface="Arial"/>
                <a:ea typeface="Arial"/>
                <a:cs typeface="Arial"/>
                <a:sym typeface="Arial"/>
              </a:rPr>
              <a:t>An energy team can consist of:  </a:t>
            </a:r>
            <a:endParaRPr/>
          </a:p>
          <a:p>
            <a:pPr marL="342900" marR="0" lvl="0" indent="-34290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Several ambitious SMEs (e.g. 5) </a:t>
            </a:r>
            <a:endParaRPr/>
          </a:p>
          <a:p>
            <a:pPr marL="342900" marR="0" lvl="0" indent="-34290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The Trusted Partner </a:t>
            </a:r>
            <a:endParaRPr/>
          </a:p>
          <a:p>
            <a:pPr marL="342900" marR="0" lvl="0" indent="-342900" algn="l" rtl="0">
              <a:lnSpc>
                <a:spcPct val="100000"/>
              </a:lnSpc>
              <a:spcBef>
                <a:spcPts val="0"/>
              </a:spcBef>
              <a:spcAft>
                <a:spcPts val="0"/>
              </a:spcAft>
              <a:buClr>
                <a:srgbClr val="000000"/>
              </a:buClr>
              <a:buSzPts val="2400"/>
              <a:buFont typeface="Arial"/>
              <a:buChar char="•"/>
            </a:pPr>
            <a:r>
              <a:rPr lang="nl-NL" sz="2400" b="0" i="0" u="none" strike="noStrike" cap="none">
                <a:solidFill>
                  <a:srgbClr val="000000"/>
                </a:solidFill>
                <a:latin typeface="Arial"/>
                <a:ea typeface="Arial"/>
                <a:cs typeface="Arial"/>
                <a:sym typeface="Arial"/>
              </a:rPr>
              <a:t>A representative of a business association</a:t>
            </a:r>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nl-NL" sz="2400" b="0" i="0" u="none" strike="noStrike" cap="none">
                <a:solidFill>
                  <a:srgbClr val="000000"/>
                </a:solidFill>
                <a:latin typeface="Arial"/>
                <a:ea typeface="Arial"/>
                <a:cs typeface="Arial"/>
                <a:sym typeface="Arial"/>
              </a:rPr>
              <a:t>Outcome of this step: a dedicated energy team and selected project leader (problem ownership)</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Gear@SME">
      <a:dk1>
        <a:srgbClr val="000000"/>
      </a:dk1>
      <a:lt1>
        <a:srgbClr val="FFFFFF"/>
      </a:lt1>
      <a:dk2>
        <a:srgbClr val="D8D8D8"/>
      </a:dk2>
      <a:lt2>
        <a:srgbClr val="FFFFFF"/>
      </a:lt2>
      <a:accent1>
        <a:srgbClr val="034EA2"/>
      </a:accent1>
      <a:accent2>
        <a:srgbClr val="8DC63F"/>
      </a:accent2>
      <a:accent3>
        <a:srgbClr val="FFF200"/>
      </a:accent3>
      <a:accent4>
        <a:srgbClr val="D8D8D8"/>
      </a:accent4>
      <a:accent5>
        <a:srgbClr val="B0A6FC"/>
      </a:accent5>
      <a:accent6>
        <a:srgbClr val="000000"/>
      </a:accent6>
      <a:hlink>
        <a:srgbClr val="034EA2"/>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NOC_ClusterId xmlns="2f6a910d-138e-42c1-8e8a-320c1b7cf3f7">060.39963</TNOC_ClusterId>
    <h15fbb78f4cb41d290e72f301ea2865f xmlns="20fcec41-f85f-4e4a-baed-46c3f55a210f">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lca20d149a844688b6abf34073d5c21d xmlns="20fcec41-f85f-4e4a-baed-46c3f55a210f">
      <Terms xmlns="http://schemas.microsoft.com/office/infopath/2007/PartnerControls"/>
    </lca20d149a844688b6abf34073d5c21d>
    <_dlc_DocId xmlns="20fcec41-f85f-4e4a-baed-46c3f55a210f">YTR3EE4ESRNX-1564339760-5785</_dlc_DocId>
    <bac4ab11065f4f6c809c820c57e320e5 xmlns="20fcec41-f85f-4e4a-baed-46c3f55a210f">
      <Terms xmlns="http://schemas.microsoft.com/office/infopath/2007/PartnerControls"/>
    </bac4ab11065f4f6c809c820c57e320e5>
    <cf581d8792c646118aad2c2c4ecdfa8c xmlns="20fcec41-f85f-4e4a-baed-46c3f55a210f">
      <Terms xmlns="http://schemas.microsoft.com/office/infopath/2007/PartnerControls"/>
    </cf581d8792c646118aad2c2c4ecdfa8c>
    <TaxCatchAll xmlns="20fcec41-f85f-4e4a-baed-46c3f55a210f">
      <Value>5</Value>
      <Value>1</Value>
    </TaxCatchAll>
    <n2a7a23bcc2241cb9261f9a914c7c1bb xmlns="20fcec41-f85f-4e4a-baed-46c3f55a210f">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TNOC_ClusterName xmlns="2f6a910d-138e-42c1-8e8a-320c1b7cf3f7">H2020 Gear @ SME</TNOC_ClusterName>
    <_dlc_DocIdUrl xmlns="20fcec41-f85f-4e4a-baed-46c3f55a210f">
      <Url>https://365tno.sharepoint.com/teams/P060.39963/_layouts/15/DocIdRedir.aspx?ID=YTR3EE4ESRNX-1564339760-5785</Url>
      <Description>YTR3EE4ESRNX-1564339760-5785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BB56C1FCB425E542A9558D1DA173B4CA" ma:contentTypeVersion="13" ma:contentTypeDescription=" " ma:contentTypeScope="" ma:versionID="6fe8e71d951c552dbebac3f3b55a111b">
  <xsd:schema xmlns:xsd="http://www.w3.org/2001/XMLSchema" xmlns:xs="http://www.w3.org/2001/XMLSchema" xmlns:p="http://schemas.microsoft.com/office/2006/metadata/properties" xmlns:ns2="20fcec41-f85f-4e4a-baed-46c3f55a210f" xmlns:ns3="2f6a910d-138e-42c1-8e8a-320c1b7cf3f7" xmlns:ns5="3e7e99e2-84f1-4bc6-ad05-842ea90814d1" targetNamespace="http://schemas.microsoft.com/office/2006/metadata/properties" ma:root="true" ma:fieldsID="ffc7ce3919f0c4a22686ef0e73f4e697" ns2:_="" ns3:_="" ns5:_="">
    <xsd:import namespace="20fcec41-f85f-4e4a-baed-46c3f55a210f"/>
    <xsd:import namespace="2f6a910d-138e-42c1-8e8a-320c1b7cf3f7"/>
    <xsd:import namespace="3e7e99e2-84f1-4bc6-ad05-842ea90814d1"/>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2:SharedWithUsers" minOccurs="0"/>
                <xsd:element ref="ns2:SharedWithDetails" minOccurs="0"/>
                <xsd:element ref="ns5:MediaServiceAutoTags" minOccurs="0"/>
                <xsd:element ref="ns5:MediaServiceOCR" minOccurs="0"/>
                <xsd:element ref="ns5:MediaServiceGenerationTime" minOccurs="0"/>
                <xsd:element ref="ns5:MediaServiceEventHashCode" minOccurs="0"/>
                <xsd:element ref="ns5:MediaServiceAutoKeyPoints" minOccurs="0"/>
                <xsd:element ref="ns5:MediaServiceKeyPoints" minOccurs="0"/>
                <xsd:element ref="ns5:MediaServiceDateTaken"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cec41-f85f-4e4a-baed-46c3f55a21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a60bc039-3056-4f5a-b7d5-24b3fbca7ea4}" ma:internalName="TaxCatchAll" ma:showField="CatchAllData" ma:web="20fcec41-f85f-4e4a-baed-46c3f55a210f">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a60bc039-3056-4f5a-b7d5-24b3fbca7ea4}" ma:internalName="TaxCatchAllLabel" ma:readOnly="true" ma:showField="CatchAllDataLabel" ma:web="20fcec41-f85f-4e4a-baed-46c3f55a210f">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H2020 - EE8 SME Capacity Building" ma:internalName="TNOC_ClusterName">
      <xsd:simpleType>
        <xsd:restriction base="dms:Text">
          <xsd:maxLength value="255"/>
        </xsd:restriction>
      </xsd:simpleType>
    </xsd:element>
    <xsd:element name="TNOC_ClusterId" ma:index="12" nillable="true" ma:displayName="Cluster ID" ma:default="060.39963"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7e99e2-84f1-4bc6-ad05-842ea90814d1"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F964AC-D210-4103-B492-761F98CEE606}">
  <ds:schemaRefs>
    <ds:schemaRef ds:uri="2f6a910d-138e-42c1-8e8a-320c1b7cf3f7"/>
    <ds:schemaRef ds:uri="20fcec41-f85f-4e4a-baed-46c3f55a210f"/>
    <ds:schemaRef ds:uri="3e7e99e2-84f1-4bc6-ad05-842ea90814d1"/>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1DDC34D-85C8-4F96-AEDF-9DCAAE59D752}">
  <ds:schemaRefs>
    <ds:schemaRef ds:uri="http://schemas.microsoft.com/sharepoint/events"/>
  </ds:schemaRefs>
</ds:datastoreItem>
</file>

<file path=customXml/itemProps3.xml><?xml version="1.0" encoding="utf-8"?>
<ds:datastoreItem xmlns:ds="http://schemas.openxmlformats.org/officeDocument/2006/customXml" ds:itemID="{CB7B0BFE-B1A4-4A5E-9E92-EFFF4DD4B0B5}">
  <ds:schemaRefs>
    <ds:schemaRef ds:uri="20fcec41-f85f-4e4a-baed-46c3f55a210f"/>
    <ds:schemaRef ds:uri="2f6a910d-138e-42c1-8e8a-320c1b7cf3f7"/>
    <ds:schemaRef ds:uri="3e7e99e2-84f1-4bc6-ad05-842ea90814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1687E6A-D7EF-410E-BFEA-CBD623ECEF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1936</TotalTime>
  <Words>7118</Words>
  <Application>Microsoft Office PowerPoint</Application>
  <PresentationFormat>Widescreen</PresentationFormat>
  <Paragraphs>721</Paragraphs>
  <Slides>48</Slides>
  <Notes>48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Segoe UI</vt:lpstr>
      <vt:lpstr>Noto Sans</vt:lpstr>
      <vt:lpstr>Calibri</vt:lpstr>
      <vt:lpstr>Arial,Sans-Serif</vt:lpstr>
      <vt:lpstr>Roboto</vt:lpstr>
      <vt:lpstr>Arial</vt:lpstr>
      <vt:lpstr>Times New Roman</vt:lpstr>
      <vt:lpstr>Quattrocento Sans</vt:lpstr>
      <vt:lpstr>MetaNormal-Roman</vt:lpstr>
      <vt:lpstr>Arial Narrow</vt:lpstr>
      <vt:lpstr>Wingdings</vt:lpstr>
      <vt:lpstr>Office Theme</vt:lpstr>
      <vt:lpstr>Important to think of when you prepare for this training</vt:lpstr>
      <vt:lpstr>Messages to convey in this training</vt:lpstr>
      <vt:lpstr>Collective energy projects</vt:lpstr>
      <vt:lpstr>Who are we?</vt:lpstr>
      <vt:lpstr>Key elements of previous units in this training module</vt:lpstr>
      <vt:lpstr>What do we mean with ‘collective energy projects’?</vt:lpstr>
      <vt:lpstr>PowerPoint Presentation</vt:lpstr>
      <vt:lpstr>Generic overview of the process</vt:lpstr>
      <vt:lpstr>Step A: Arranging an Energy Team &amp; project leader</vt:lpstr>
      <vt:lpstr>Step B: Assessment of potential energy savings and measures </vt:lpstr>
      <vt:lpstr>Step C: Creating an energy action plan</vt:lpstr>
      <vt:lpstr>Step D: Commitment of essential SMEs in the business park</vt:lpstr>
      <vt:lpstr>Finding a Energy Service Supplier</vt:lpstr>
      <vt:lpstr>Generic overview of the process</vt:lpstr>
      <vt:lpstr>Step E: Finding a competent Energy Service Supplier </vt:lpstr>
      <vt:lpstr>What are Energy Service Suppliers?</vt:lpstr>
      <vt:lpstr>PowerPoint Presentation</vt:lpstr>
      <vt:lpstr>What is the right Energy Service Supplier?</vt:lpstr>
      <vt:lpstr>PowerPoint Presentation</vt:lpstr>
      <vt:lpstr>Selection criteria – an example</vt:lpstr>
      <vt:lpstr>Finding Energy Service Suppliers.</vt:lpstr>
      <vt:lpstr>Grading Energy Service Suppliers</vt:lpstr>
      <vt:lpstr>Composing a tender – what and why? </vt:lpstr>
      <vt:lpstr>Composing a tender – how?</vt:lpstr>
      <vt:lpstr>Selecting the right Energy Service Supplier</vt:lpstr>
      <vt:lpstr>Selecting the right Energy Service Supplier</vt:lpstr>
      <vt:lpstr>Selection  matrix (Example)</vt:lpstr>
      <vt:lpstr>Procurement policy</vt:lpstr>
      <vt:lpstr>Procurement – example of policy (1/2)</vt:lpstr>
      <vt:lpstr>Procurement – example of policy (2/2)</vt:lpstr>
      <vt:lpstr>Collective vs. individual procurement</vt:lpstr>
      <vt:lpstr>Collective vs. individual procurement – example </vt:lpstr>
      <vt:lpstr>PowerPoint Presentation</vt:lpstr>
      <vt:lpstr>Signing contracts</vt:lpstr>
      <vt:lpstr>Generic overview of the process</vt:lpstr>
      <vt:lpstr>Procurement contracts</vt:lpstr>
      <vt:lpstr>Composing a contract – example materials</vt:lpstr>
      <vt:lpstr>Procurement – contract checklist </vt:lpstr>
      <vt:lpstr>Realization, monitoring &amp; maintenance</vt:lpstr>
      <vt:lpstr>Generic overview of the process</vt:lpstr>
      <vt:lpstr>Step G: Realization, monitoring &amp; maintenance</vt:lpstr>
      <vt:lpstr>Realization</vt:lpstr>
      <vt:lpstr>Monitoring / evaluation</vt:lpstr>
      <vt:lpstr>Maintenance</vt:lpstr>
      <vt:lpstr>PowerPoint Presentation</vt:lpstr>
      <vt:lpstr>Training (Unit B) summary</vt:lpstr>
      <vt:lpstr>Questions &amp;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to think of when you prepare for this training</dc:title>
  <dc:creator>Bonenkamp, N.E.J. (Noortje)</dc:creator>
  <cp:lastModifiedBy>Bonenkamp, N.E.J. (Noortje)</cp:lastModifiedBy>
  <cp:revision>33</cp:revision>
  <dcterms:modified xsi:type="dcterms:W3CDTF">2022-02-24T10:26:30Z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NOC_DocumentClassification">
    <vt:lpwstr>5;#TNO Internal|1a23c89f-ef54-4907-86fd-8242403ff722</vt:lpwstr>
  </property>
  <property fmtid="{D5CDD505-2E9C-101B-9397-08002B2CF9AE}" pid="3" name="ContentTypeId">
    <vt:lpwstr>0x010100A35317DCC28344A7B82488658A034A5C0100BB56C1FCB425E542A9558D1DA173B4CA</vt:lpwstr>
  </property>
  <property fmtid="{D5CDD505-2E9C-101B-9397-08002B2CF9AE}" pid="4" name="TNOC_DocumentType">
    <vt:lpwstr/>
  </property>
  <property fmtid="{D5CDD505-2E9C-101B-9397-08002B2CF9AE}" pid="5" name="TNOC_ClusterType">
    <vt:lpwstr>1;#Project|fa11c4c9-105f-402c-bb40-9a56b4989397</vt:lpwstr>
  </property>
  <property fmtid="{D5CDD505-2E9C-101B-9397-08002B2CF9AE}" pid="6" name="_dlc_DocIdItemGuid">
    <vt:lpwstr>34a07d3d-aa8b-4620-ae7f-bb201356019e</vt:lpwstr>
  </property>
  <property fmtid="{D5CDD505-2E9C-101B-9397-08002B2CF9AE}" pid="7" name="TNOC_DocumentCategory">
    <vt:lpwstr/>
  </property>
  <property fmtid="{D5CDD505-2E9C-101B-9397-08002B2CF9AE}" pid="8" name="TNOC_DocumentSetType">
    <vt:lpwstr/>
  </property>
</Properties>
</file>